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67"/>
  </p:handoutMasterIdLst>
  <p:sldIdLst>
    <p:sldId id="1834" r:id="rId3"/>
    <p:sldId id="367" r:id="rId5"/>
    <p:sldId id="368" r:id="rId6"/>
    <p:sldId id="1854" r:id="rId7"/>
    <p:sldId id="370" r:id="rId8"/>
    <p:sldId id="1855" r:id="rId9"/>
    <p:sldId id="1857" r:id="rId10"/>
    <p:sldId id="1858" r:id="rId11"/>
    <p:sldId id="1859" r:id="rId12"/>
    <p:sldId id="1860" r:id="rId13"/>
    <p:sldId id="1863" r:id="rId14"/>
    <p:sldId id="371" r:id="rId15"/>
    <p:sldId id="1864" r:id="rId16"/>
    <p:sldId id="1880" r:id="rId17"/>
    <p:sldId id="388" r:id="rId18"/>
    <p:sldId id="399" r:id="rId19"/>
    <p:sldId id="1882" r:id="rId20"/>
    <p:sldId id="386" r:id="rId21"/>
    <p:sldId id="1883" r:id="rId22"/>
    <p:sldId id="1918" r:id="rId23"/>
    <p:sldId id="1920" r:id="rId24"/>
    <p:sldId id="1885" r:id="rId25"/>
    <p:sldId id="406" r:id="rId26"/>
    <p:sldId id="1886" r:id="rId27"/>
    <p:sldId id="1891" r:id="rId28"/>
    <p:sldId id="1892" r:id="rId29"/>
    <p:sldId id="1879" r:id="rId30"/>
    <p:sldId id="1887" r:id="rId31"/>
    <p:sldId id="1837" r:id="rId32"/>
    <p:sldId id="1838" r:id="rId33"/>
    <p:sldId id="1839" r:id="rId34"/>
    <p:sldId id="1840" r:id="rId35"/>
    <p:sldId id="1921" r:id="rId36"/>
    <p:sldId id="1845" r:id="rId37"/>
    <p:sldId id="1779" r:id="rId38"/>
    <p:sldId id="1841" r:id="rId39"/>
    <p:sldId id="1846" r:id="rId40"/>
    <p:sldId id="1911" r:id="rId41"/>
    <p:sldId id="1847" r:id="rId42"/>
    <p:sldId id="1912" r:id="rId43"/>
    <p:sldId id="1888" r:id="rId44"/>
    <p:sldId id="1889" r:id="rId45"/>
    <p:sldId id="414" r:id="rId46"/>
    <p:sldId id="396" r:id="rId47"/>
    <p:sldId id="397" r:id="rId48"/>
    <p:sldId id="886" r:id="rId49"/>
    <p:sldId id="1896" r:id="rId50"/>
    <p:sldId id="1897" r:id="rId51"/>
    <p:sldId id="1898" r:id="rId52"/>
    <p:sldId id="1893" r:id="rId53"/>
    <p:sldId id="415" r:id="rId54"/>
    <p:sldId id="1899" r:id="rId55"/>
    <p:sldId id="418" r:id="rId56"/>
    <p:sldId id="1900" r:id="rId57"/>
    <p:sldId id="1901" r:id="rId58"/>
    <p:sldId id="420" r:id="rId59"/>
    <p:sldId id="1905" r:id="rId60"/>
    <p:sldId id="1902" r:id="rId61"/>
    <p:sldId id="422" r:id="rId62"/>
    <p:sldId id="421" r:id="rId63"/>
    <p:sldId id="1906" r:id="rId64"/>
    <p:sldId id="1778" r:id="rId65"/>
    <p:sldId id="1894" r:id="rId66"/>
  </p:sldIdLst>
  <p:sldSz cx="9144000" cy="5143500" type="screen16x9"/>
  <p:notesSz cx="7315200" cy="96012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27152"/>
    <a:srgbClr val="0000FF"/>
    <a:srgbClr val="FF0066"/>
    <a:srgbClr val="008000"/>
    <a:srgbClr val="D60093"/>
    <a:srgbClr val="33CC33"/>
    <a:srgbClr val="FF0000"/>
    <a:srgbClr val="CC0066"/>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13" autoAdjust="0"/>
    <p:restoredTop sz="75374" autoAdjust="0"/>
  </p:normalViewPr>
  <p:slideViewPr>
    <p:cSldViewPr showGuides="1">
      <p:cViewPr varScale="1">
        <p:scale>
          <a:sx n="120" d="100"/>
          <a:sy n="120" d="100"/>
        </p:scale>
        <p:origin x="1544" y="184"/>
      </p:cViewPr>
      <p:guideLst>
        <p:guide orient="horz" pos="1620"/>
        <p:guide pos="2880"/>
      </p:guideLst>
    </p:cSldViewPr>
  </p:slideViewPr>
  <p:notesTextViewPr>
    <p:cViewPr>
      <p:scale>
        <a:sx n="140" d="100"/>
        <a:sy n="140" d="100"/>
      </p:scale>
      <p:origin x="0" y="0"/>
    </p:cViewPr>
  </p:notesTextViewPr>
  <p:sorterViewPr>
    <p:cViewPr>
      <p:scale>
        <a:sx n="51" d="100"/>
        <a:sy n="51" d="100"/>
      </p:scale>
      <p:origin x="0" y="3768"/>
    </p:cViewPr>
  </p:sorterViewPr>
  <p:notesViewPr>
    <p:cSldViewPr>
      <p:cViewPr varScale="1">
        <p:scale>
          <a:sx n="53" d="100"/>
          <a:sy n="53" d="100"/>
        </p:scale>
        <p:origin x="-1836" y="-84"/>
      </p:cViewPr>
      <p:guideLst>
        <p:guide orient="horz" pos="3024"/>
        <p:guide pos="2303"/>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bleStyles" Target="tableStyles.xml"/><Relationship Id="rId7" Type="http://schemas.openxmlformats.org/officeDocument/2006/relationships/slide" Target="slides/slide4.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170238" cy="479425"/>
          </a:xfrm>
          <a:prstGeom prst="rect">
            <a:avLst/>
          </a:prstGeom>
        </p:spPr>
        <p:txBody>
          <a:bodyPr vert="horz" lIns="91430" tIns="45715" rIns="91430" bIns="45715" rtlCol="0"/>
          <a:lstStyle>
            <a:lvl1pPr algn="l">
              <a:defRPr sz="1200"/>
            </a:lvl1pPr>
          </a:lstStyle>
          <a:p>
            <a:endParaRPr lang="en-US"/>
          </a:p>
        </p:txBody>
      </p:sp>
      <p:sp>
        <p:nvSpPr>
          <p:cNvPr id="3" name="Date Placeholder 2"/>
          <p:cNvSpPr>
            <a:spLocks noGrp="1"/>
          </p:cNvSpPr>
          <p:nvPr>
            <p:ph type="dt" sz="quarter" idx="1"/>
          </p:nvPr>
        </p:nvSpPr>
        <p:spPr>
          <a:xfrm>
            <a:off x="4143375" y="1"/>
            <a:ext cx="3170238" cy="479425"/>
          </a:xfrm>
          <a:prstGeom prst="rect">
            <a:avLst/>
          </a:prstGeom>
        </p:spPr>
        <p:txBody>
          <a:bodyPr vert="horz" lIns="91430" tIns="45715" rIns="91430" bIns="45715" rtlCol="0"/>
          <a:lstStyle>
            <a:lvl1pPr algn="r">
              <a:defRPr sz="1200"/>
            </a:lvl1pPr>
          </a:lstStyle>
          <a:p>
            <a:fld id="{D3E28C4F-4FE9-4D22-93D8-487A4D01D983}" type="datetimeFigureOut">
              <a:rPr lang="en-US" smtClean="0"/>
            </a:fld>
            <a:endParaRPr lang="en-US"/>
          </a:p>
        </p:txBody>
      </p:sp>
      <p:sp>
        <p:nvSpPr>
          <p:cNvPr id="4" name="Footer Placeholder 3"/>
          <p:cNvSpPr>
            <a:spLocks noGrp="1"/>
          </p:cNvSpPr>
          <p:nvPr>
            <p:ph type="ftr" sz="quarter" idx="2"/>
          </p:nvPr>
        </p:nvSpPr>
        <p:spPr>
          <a:xfrm>
            <a:off x="1" y="9120189"/>
            <a:ext cx="3170238" cy="479425"/>
          </a:xfrm>
          <a:prstGeom prst="rect">
            <a:avLst/>
          </a:prstGeom>
        </p:spPr>
        <p:txBody>
          <a:bodyPr vert="horz" lIns="91430" tIns="45715" rIns="91430"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9"/>
            <a:ext cx="3170238" cy="479425"/>
          </a:xfrm>
          <a:prstGeom prst="rect">
            <a:avLst/>
          </a:prstGeom>
        </p:spPr>
        <p:txBody>
          <a:bodyPr vert="horz" lIns="91430" tIns="45715" rIns="91430" bIns="45715" rtlCol="0" anchor="b"/>
          <a:lstStyle>
            <a:lvl1pPr algn="r">
              <a:defRPr sz="1200"/>
            </a:lvl1pPr>
          </a:lstStyle>
          <a:p>
            <a:fld id="{BD5F390F-F66B-4732-9C46-6C80D0575FA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6651" tIns="48326" rIns="96651" bIns="48326" rtlCol="0"/>
          <a:lstStyle>
            <a:lvl1pPr algn="l">
              <a:defRPr sz="1300"/>
            </a:lvl1pPr>
          </a:lstStyle>
          <a:p>
            <a:endParaRPr lang="en-US"/>
          </a:p>
        </p:txBody>
      </p:sp>
      <p:sp>
        <p:nvSpPr>
          <p:cNvPr id="3" name="Date Placeholder 2"/>
          <p:cNvSpPr>
            <a:spLocks noGrp="1"/>
          </p:cNvSpPr>
          <p:nvPr>
            <p:ph type="dt" idx="1"/>
          </p:nvPr>
        </p:nvSpPr>
        <p:spPr>
          <a:xfrm>
            <a:off x="4143587" y="1"/>
            <a:ext cx="3169920" cy="480060"/>
          </a:xfrm>
          <a:prstGeom prst="rect">
            <a:avLst/>
          </a:prstGeom>
        </p:spPr>
        <p:txBody>
          <a:bodyPr vert="horz" lIns="96651" tIns="48326" rIns="96651" bIns="48326" rtlCol="0"/>
          <a:lstStyle>
            <a:lvl1pPr algn="r">
              <a:defRPr sz="1300"/>
            </a:lvl1pPr>
          </a:lstStyle>
          <a:p>
            <a:fld id="{EE18CB36-612C-4E4A-AC83-E89476AEC2BF}" type="datetimeFigureOut">
              <a:rPr lang="en-US" smtClean="0"/>
            </a:fld>
            <a:endParaRPr lang="en-US"/>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6651" tIns="48326" rIns="96651" bIns="48326"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51" tIns="48326" rIns="96651" bIns="48326"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9119475"/>
            <a:ext cx="3169920" cy="480060"/>
          </a:xfrm>
          <a:prstGeom prst="rect">
            <a:avLst/>
          </a:prstGeom>
        </p:spPr>
        <p:txBody>
          <a:bodyPr vert="horz" lIns="96651" tIns="48326" rIns="96651"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5"/>
            <a:ext cx="3169920" cy="480060"/>
          </a:xfrm>
          <a:prstGeom prst="rect">
            <a:avLst/>
          </a:prstGeom>
        </p:spPr>
        <p:txBody>
          <a:bodyPr vert="horz" lIns="96651" tIns="48326" rIns="96651" bIns="48326" rtlCol="0" anchor="b"/>
          <a:lstStyle>
            <a:lvl1pPr algn="r">
              <a:defRPr sz="1300"/>
            </a:lvl1pPr>
          </a:lstStyle>
          <a:p>
            <a:fld id="{EE707532-839C-41A2-9E71-D5288AEAE66A}"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Here we introduce the individual computing unit that makes up neural networks.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introduced the basic neural computing unit that underlies modern neural networks.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 feedforward network is a multilayer network in which the units are connected with no cycles; the outputs from units in each layer are passed to units in the next higher layer, and no outputs are passed back to lower layers.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For historical reasons feed-forward </a:t>
            </a:r>
            <a:r>
              <a:rPr lang="en-US" sz="1200" kern="1200" dirty="0" err="1">
                <a:solidFill>
                  <a:schemeClr val="tx1"/>
                </a:solidFill>
                <a:effectLst/>
                <a:latin typeface="+mn-lt"/>
                <a:ea typeface="+mn-ea"/>
                <a:cs typeface="+mn-cs"/>
              </a:rPr>
              <a:t>netowrks</a:t>
            </a:r>
            <a:r>
              <a:rPr lang="en-US" sz="1200" kern="1200" dirty="0">
                <a:solidFill>
                  <a:schemeClr val="tx1"/>
                </a:solidFill>
                <a:effectLst/>
                <a:latin typeface="+mn-lt"/>
                <a:ea typeface="+mn-ea"/>
                <a:cs typeface="+mn-cs"/>
              </a:rPr>
              <a:t> can also be called multi-layer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or MLPs (although they aren't technically composed of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any more).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Simple feedforward networks have three kinds of nodes: input units, hidden units, and output units.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Let's go back to logistic regression.  We can think of binary logistic regression as a 1-layer network (</a:t>
            </a:r>
            <a:r>
              <a:rPr lang="en-US" sz="1200" dirty="0"/>
              <a:t>we don't count the input layer in counting layers!).  So we have an  input layer we could call layer 0 consisting of a vector x, we multiply x b a weight matrix, add a scalar bias, and then the 1</a:t>
            </a:r>
            <a:r>
              <a:rPr lang="en-US" sz="1200" baseline="30000" dirty="0"/>
              <a:t>st</a:t>
            </a:r>
            <a:r>
              <a:rPr lang="en-US" sz="1200" dirty="0"/>
              <a:t> layer, the output layer computes a a scalar y as a sigmoid of w dot x + b.</a:t>
            </a:r>
            <a:endParaRPr lang="en-US" sz="120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multinomial Logistic Regression, where instead of a single sigmoid at the output, we have a </a:t>
            </a:r>
            <a:r>
              <a:rPr lang="en-US" dirty="0" err="1"/>
              <a:t>softmax</a:t>
            </a:r>
            <a:r>
              <a:rPr lang="en-US" dirty="0"/>
              <a:t> to turn the output values into probabilities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Here are the final equations for a feedforward network with a single hidden layer, which takes an input vector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outputs a probability distribution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and is parameterized by weight matrices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U </a:t>
            </a:r>
            <a:r>
              <a:rPr lang="en-US" sz="1200" kern="1200" dirty="0">
                <a:solidFill>
                  <a:schemeClr val="tx1"/>
                </a:solidFill>
                <a:effectLst/>
                <a:latin typeface="+mn-lt"/>
                <a:ea typeface="+mn-ea"/>
                <a:cs typeface="+mn-cs"/>
              </a:rPr>
              <a:t>and a bias vector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Each element </a:t>
            </a:r>
            <a:r>
              <a:rPr lang="en-US" sz="1200" i="1" kern="1200" dirty="0" err="1">
                <a:solidFill>
                  <a:schemeClr val="tx1"/>
                </a:solidFill>
                <a:effectLst/>
                <a:latin typeface="+mn-lt"/>
                <a:ea typeface="+mn-ea"/>
                <a:cs typeface="+mn-cs"/>
              </a:rPr>
              <a:t>Wji</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of the weight matrix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represents the weight of the connection from the </a:t>
            </a:r>
            <a:r>
              <a:rPr lang="en-US" sz="1200" i="1" kern="1200" dirty="0" err="1">
                <a:solidFill>
                  <a:schemeClr val="tx1"/>
                </a:solidFill>
                <a:effectLst/>
                <a:latin typeface="+mn-lt"/>
                <a:ea typeface="+mn-ea"/>
                <a:cs typeface="+mn-cs"/>
              </a:rPr>
              <a:t>i</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input unit </a:t>
            </a:r>
            <a:r>
              <a:rPr lang="en-US" sz="1200" i="1" kern="1200" dirty="0">
                <a:solidFill>
                  <a:schemeClr val="tx1"/>
                </a:solidFill>
                <a:effectLst/>
                <a:latin typeface="+mn-lt"/>
                <a:ea typeface="+mn-ea"/>
                <a:cs typeface="+mn-cs"/>
              </a:rPr>
              <a:t>xi </a:t>
            </a:r>
            <a:r>
              <a:rPr lang="en-US" sz="1200" kern="1200" dirty="0">
                <a:solidFill>
                  <a:schemeClr val="tx1"/>
                </a:solidFill>
                <a:effectLst/>
                <a:latin typeface="+mn-lt"/>
                <a:ea typeface="+mn-ea"/>
                <a:cs typeface="+mn-cs"/>
              </a:rPr>
              <a:t>to the </a:t>
            </a:r>
            <a:r>
              <a:rPr lang="en-US" sz="1200" i="1" kern="1200" dirty="0" err="1">
                <a:solidFill>
                  <a:schemeClr val="tx1"/>
                </a:solidFill>
                <a:effectLst/>
                <a:latin typeface="+mn-lt"/>
                <a:ea typeface="+mn-ea"/>
                <a:cs typeface="+mn-cs"/>
              </a:rPr>
              <a:t>j</a:t>
            </a:r>
            <a:r>
              <a:rPr lang="en-US" sz="1200" kern="1200" dirty="0" err="1">
                <a:solidFill>
                  <a:schemeClr val="tx1"/>
                </a:solidFill>
                <a:effectLst/>
                <a:latin typeface="+mn-lt"/>
                <a:ea typeface="+mn-ea"/>
                <a:cs typeface="+mn-cs"/>
              </a:rPr>
              <a:t>th</a:t>
            </a:r>
            <a:r>
              <a:rPr lang="en-US" sz="1200" kern="1200" dirty="0">
                <a:solidFill>
                  <a:schemeClr val="tx1"/>
                </a:solidFill>
                <a:effectLst/>
                <a:latin typeface="+mn-lt"/>
                <a:ea typeface="+mn-ea"/>
                <a:cs typeface="+mn-cs"/>
              </a:rPr>
              <a:t> hidden unit </a:t>
            </a:r>
            <a:r>
              <a:rPr lang="en-US" sz="1200" i="1" kern="1200" dirty="0" err="1">
                <a:solidFill>
                  <a:schemeClr val="tx1"/>
                </a:solidFill>
                <a:effectLst/>
                <a:latin typeface="+mn-lt"/>
                <a:ea typeface="+mn-ea"/>
                <a:cs typeface="+mn-cs"/>
              </a:rPr>
              <a:t>hj</a:t>
            </a: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We're showing the activation function here as sigma, but it can be the sigmoid, tanh, or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activation function we defined earlier.</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Notice that we’re applying the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function here to a vector, allowing </a:t>
            </a:r>
            <a:r>
              <a:rPr lang="el-GR" sz="1200" kern="1200" dirty="0">
                <a:solidFill>
                  <a:schemeClr val="tx1"/>
                </a:solidFill>
                <a:effectLst/>
                <a:latin typeface="+mn-lt"/>
                <a:ea typeface="+mn-ea"/>
                <a:cs typeface="+mn-cs"/>
              </a:rPr>
              <a:t>σ(·), </a:t>
            </a:r>
            <a:r>
              <a:rPr lang="en-US" sz="1200" kern="1200" dirty="0">
                <a:solidFill>
                  <a:schemeClr val="tx1"/>
                </a:solidFill>
                <a:effectLst/>
                <a:latin typeface="+mn-lt"/>
                <a:ea typeface="+mn-ea"/>
                <a:cs typeface="+mn-cs"/>
              </a:rPr>
              <a:t>to apply to a vector element-wise, so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1),</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2),</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3)]. </a:t>
            </a:r>
            <a:endParaRPr lang="en-US" dirty="0"/>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we saw in the lecture on XOR, the resulting value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(for </a:t>
            </a:r>
            <a:r>
              <a:rPr lang="en-US" sz="1200" i="1" kern="1200" dirty="0">
                <a:solidFill>
                  <a:schemeClr val="tx1"/>
                </a:solidFill>
                <a:effectLst/>
                <a:latin typeface="+mn-lt"/>
                <a:ea typeface="+mn-ea"/>
                <a:cs typeface="+mn-cs"/>
              </a:rPr>
              <a:t>hidden</a:t>
            </a:r>
            <a:r>
              <a:rPr lang="en-US" sz="1200" kern="1200" dirty="0">
                <a:solidFill>
                  <a:schemeClr val="tx1"/>
                </a:solidFill>
                <a:effectLst/>
                <a:latin typeface="+mn-lt"/>
                <a:ea typeface="+mn-ea"/>
                <a:cs typeface="+mn-cs"/>
              </a:rPr>
              <a:t>) forms a </a:t>
            </a:r>
            <a:r>
              <a:rPr lang="en-US" sz="1200" i="1" kern="1200" dirty="0">
                <a:solidFill>
                  <a:schemeClr val="tx1"/>
                </a:solidFill>
                <a:effectLst/>
                <a:latin typeface="+mn-lt"/>
                <a:ea typeface="+mn-ea"/>
                <a:cs typeface="+mn-cs"/>
              </a:rPr>
              <a:t>representation </a:t>
            </a:r>
            <a:r>
              <a:rPr lang="en-US" sz="1200" kern="1200" dirty="0">
                <a:solidFill>
                  <a:schemeClr val="tx1"/>
                </a:solidFill>
                <a:effectLst/>
                <a:latin typeface="+mn-lt"/>
                <a:ea typeface="+mn-ea"/>
                <a:cs typeface="+mn-cs"/>
              </a:rPr>
              <a:t>of the input. The role of the output layer is to take this new representation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and compute a final output. This output could be a real- valued number, but in many cases the goal of the network is to make some sort of classification decision, and so we will focus on the case of classification.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If we are doing a binary task like sentiment classification, we might have a single output node, and its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the probability of positive versus negative sentiment.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output layer has a weight matrix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 but some models don’t include a bias vector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in the output layer, so we’ll simplify by eliminating the bias vector in this example. The weight matrix is multiplied by its input vector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to produce the intermediate output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Uh </a:t>
            </a:r>
            <a:endParaRPr lang="en-US" sz="1200" i="1"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And then we use the sigmoid to turn this into a probability.</a:t>
            </a:r>
            <a:endParaRPr lang="en-US" i="0"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dirty="0"/>
              <a:t>What if you have more than two output classes?</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If we are doing multinomial classification, such as assigning a part-of-speech tag,</a:t>
            </a:r>
            <a:r>
              <a:rPr lang="en-US" dirty="0"/>
              <a:t> we just add more output units (one for each class).</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So we might have one output node for each potential part-of-speech, whose output value is the probability of that part-of-speech,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The output layer thus gives a probability distribution across the output nodes.   We use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to compute this distribution,  just as for multinomial logistic regression</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That means we can think of a neural network classifier with one hidden layer as building a vector </a:t>
            </a:r>
            <a:r>
              <a:rPr lang="en-US" sz="1200" i="1" kern="1200" dirty="0">
                <a:solidFill>
                  <a:schemeClr val="tx1"/>
                </a:solidFill>
                <a:effectLst/>
                <a:latin typeface="+mn-lt"/>
                <a:ea typeface="+mn-ea"/>
                <a:cs typeface="+mn-cs"/>
              </a:rPr>
              <a:t>h </a:t>
            </a:r>
            <a:r>
              <a:rPr lang="en-US" sz="1200" kern="1200" dirty="0">
                <a:solidFill>
                  <a:schemeClr val="tx1"/>
                </a:solidFill>
                <a:effectLst/>
                <a:latin typeface="+mn-lt"/>
                <a:ea typeface="+mn-ea"/>
                <a:cs typeface="+mn-cs"/>
              </a:rPr>
              <a:t>which is a hidden layer representation of the input, and then running standard logistic regression on the features that the network develops in </a:t>
            </a:r>
            <a:r>
              <a:rPr lang="en-US" sz="1200" i="1" kern="1200" dirty="0">
                <a:solidFill>
                  <a:schemeClr val="tx1"/>
                </a:solidFill>
                <a:effectLst/>
                <a:latin typeface="+mn-lt"/>
                <a:ea typeface="+mn-ea"/>
                <a:cs typeface="+mn-cs"/>
              </a:rPr>
              <a:t>h</a:t>
            </a:r>
            <a:r>
              <a:rPr lang="en-US" sz="1200" kern="1200" dirty="0">
                <a:solidFill>
                  <a:schemeClr val="tx1"/>
                </a:solidFill>
                <a:effectLst/>
                <a:latin typeface="+mn-lt"/>
                <a:ea typeface="+mn-ea"/>
                <a:cs typeface="+mn-cs"/>
              </a:rPr>
              <a:t>. By contrast, in Chapter 5 the features were mainly designed by hand via feature templates. So a neural network is like logistic regression, but (a) with many layers, since a deep neural network is like layer after layer of logistic regression classifiers, and (b) rather than forming the features by feature templates, the prior layers of the network induce the feature representations themselves.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Let’s now set up some notation to make it easier to talk about deeper networks of depth more than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We’ll use superscripts in square brackets to mean layer num- </a:t>
            </a:r>
            <a:r>
              <a:rPr lang="en-US" sz="1200" kern="1200" dirty="0" err="1">
                <a:solidFill>
                  <a:schemeClr val="tx1"/>
                </a:solidFill>
                <a:effectLst/>
                <a:latin typeface="+mn-lt"/>
                <a:ea typeface="+mn-ea"/>
                <a:cs typeface="+mn-cs"/>
              </a:rPr>
              <a:t>bers</a:t>
            </a:r>
            <a:r>
              <a:rPr lang="en-US" sz="1200" kern="1200" dirty="0">
                <a:solidFill>
                  <a:schemeClr val="tx1"/>
                </a:solidFill>
                <a:effectLst/>
                <a:latin typeface="+mn-lt"/>
                <a:ea typeface="+mn-ea"/>
                <a:cs typeface="+mn-cs"/>
              </a:rPr>
              <a:t>, starting at 0 for the input layer. So </a:t>
            </a:r>
            <a:r>
              <a:rPr lang="en-US" sz="1200" i="1" kern="1200" dirty="0">
                <a:solidFill>
                  <a:schemeClr val="tx1"/>
                </a:solidFill>
                <a:effectLst/>
                <a:latin typeface="+mn-lt"/>
                <a:ea typeface="+mn-ea"/>
                <a:cs typeface="+mn-cs"/>
              </a:rPr>
              <a:t>W </a:t>
            </a:r>
            <a:r>
              <a:rPr lang="en-US" sz="1200" kern="1200" dirty="0">
                <a:solidFill>
                  <a:schemeClr val="tx1"/>
                </a:solidFill>
                <a:effectLst/>
                <a:latin typeface="+mn-lt"/>
                <a:ea typeface="+mn-ea"/>
                <a:cs typeface="+mn-cs"/>
              </a:rPr>
              <a:t>[1] will mean the weight matrix for the (first) hidden layer, and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[1] will mean the bias vector for the (first) hidden layer. We’ll use </a:t>
            </a:r>
            <a:r>
              <a:rPr lang="en-US" sz="1200" i="1" kern="1200" dirty="0">
                <a:solidFill>
                  <a:schemeClr val="tx1"/>
                </a:solidFill>
                <a:effectLst/>
                <a:latin typeface="+mn-lt"/>
                <a:ea typeface="+mn-ea"/>
                <a:cs typeface="+mn-cs"/>
              </a:rPr>
              <a:t>g</a:t>
            </a:r>
            <a:r>
              <a:rPr lang="en-US" sz="1200" kern="1200" dirty="0">
                <a:solidFill>
                  <a:schemeClr val="tx1"/>
                </a:solidFill>
                <a:effectLst/>
                <a:latin typeface="+mn-lt"/>
                <a:ea typeface="+mn-ea"/>
                <a:cs typeface="+mn-cs"/>
              </a:rPr>
              <a:t>(·) to stand for the activation function, which will tend to be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or tanh for intermediate layers and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for output layers. We’ll use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output from layer </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to mean the  combination of weights and biases</a:t>
            </a:r>
            <a:r>
              <a:rPr lang="en-US" sz="1200" i="0" kern="1200" dirty="0">
                <a:solidFill>
                  <a:schemeClr val="tx1"/>
                </a:solidFill>
                <a:effectLst/>
                <a:latin typeface="+mn-lt"/>
                <a:ea typeface="+mn-ea"/>
                <a:cs typeface="+mn-cs"/>
              </a:rPr>
              <a:t>.  The inputs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we’ll refer to more generally as </a:t>
            </a:r>
            <a:r>
              <a:rPr lang="en-US" sz="1200" i="1" kern="1200" dirty="0">
                <a:solidFill>
                  <a:schemeClr val="tx1"/>
                </a:solidFill>
                <a:effectLst/>
                <a:latin typeface="+mn-lt"/>
                <a:ea typeface="+mn-ea"/>
                <a:cs typeface="+mn-cs"/>
              </a:rPr>
              <a:t>a ^[0]</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Thus we can re-represent our 2-layer net as follows: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Note that with this notation, the equations for the computation done at each layer are the same. The algorithm for computing the forward step in an n-layer feedforward network, given the input vector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is thus simply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Neural networks are called neural because their origins lie in the </a:t>
            </a:r>
            <a:r>
              <a:rPr lang="en-US" sz="1200" b="0" kern="1200" dirty="0">
                <a:solidFill>
                  <a:schemeClr val="tx1"/>
                </a:solidFill>
                <a:effectLst/>
                <a:latin typeface="+mn-lt"/>
                <a:ea typeface="+mn-ea"/>
                <a:cs typeface="+mn-cs"/>
              </a:rPr>
              <a:t>McCulloch-Pitts neuron, which was  </a:t>
            </a:r>
            <a:r>
              <a:rPr lang="en-US" sz="1200" kern="1200" dirty="0">
                <a:solidFill>
                  <a:schemeClr val="tx1"/>
                </a:solidFill>
                <a:effectLst/>
                <a:latin typeface="+mn-lt"/>
                <a:ea typeface="+mn-ea"/>
                <a:cs typeface="+mn-cs"/>
              </a:rPr>
              <a:t>a 1943 simplified model of the human neuron as a kind of computing element that could be described in terms of propositional logic. But the modern use in language processing no longer draws on these early biological inspirations and the name neural is really just a kind of historical remnant.</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describing networks, we will often use a slightly simplified notation that represents exactly the same function without referring to an explicit bias node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Instead, we add a dummy node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0 to each layer whose value will always be 1. Thus layer 0, the input layer, will have a dummy node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[0] = 1, layer 1 0 </a:t>
            </a:r>
            <a:endParaRPr lang="en-US" dirty="0"/>
          </a:p>
          <a:p>
            <a:r>
              <a:rPr lang="en-US" sz="1200" kern="1200" dirty="0">
                <a:solidFill>
                  <a:schemeClr val="tx1"/>
                </a:solidFill>
                <a:effectLst/>
                <a:latin typeface="+mn-lt"/>
                <a:ea typeface="+mn-ea"/>
                <a:cs typeface="+mn-cs"/>
              </a:rPr>
              <a:t>will have </a:t>
            </a:r>
            <a:r>
              <a:rPr lang="en-US" sz="1200" i="1" kern="1200" dirty="0">
                <a:solidFill>
                  <a:schemeClr val="tx1"/>
                </a:solidFill>
                <a:effectLst/>
                <a:latin typeface="+mn-lt"/>
                <a:ea typeface="+mn-ea"/>
                <a:cs typeface="+mn-cs"/>
              </a:rPr>
              <a:t>a_0^</a:t>
            </a:r>
            <a:r>
              <a:rPr lang="en-US" sz="1200" kern="1200" dirty="0">
                <a:solidFill>
                  <a:schemeClr val="tx1"/>
                </a:solidFill>
                <a:effectLst/>
                <a:latin typeface="+mn-lt"/>
                <a:ea typeface="+mn-ea"/>
                <a:cs typeface="+mn-cs"/>
              </a:rPr>
              <a:t>[1] = 1, and so on. This dummy node still has an associated weight, and that weight represents the bias value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But now our vector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has one extra value.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We’ll continue showing the bias as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for the learning example in the next lectures, but afterwards we'll switch to this simplified notation without explicit bias terms.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the feedforward neural networks, the most basic neural network architecture.</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Let's see how the simple feedforward network can be applied to NLP tasks.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Here's a sketch of this simplified feedforward neural language model with N=3; we have a moving window at time </a:t>
            </a:r>
            <a:r>
              <a:rPr lang="en-US" sz="1200" i="1" kern="1200" dirty="0">
                <a:solidFill>
                  <a:schemeClr val="tx1"/>
                </a:solidFill>
                <a:effectLst/>
                <a:latin typeface="+mn-lt"/>
                <a:ea typeface="+mn-ea"/>
                <a:cs typeface="+mn-cs"/>
              </a:rPr>
              <a:t>t </a:t>
            </a:r>
            <a:r>
              <a:rPr lang="en-US" sz="1200" kern="1200" dirty="0">
                <a:solidFill>
                  <a:schemeClr val="tx1"/>
                </a:solidFill>
                <a:effectLst/>
                <a:latin typeface="+mn-lt"/>
                <a:ea typeface="+mn-ea"/>
                <a:cs typeface="+mn-cs"/>
              </a:rPr>
              <a:t>with an embedding vector representing each of the 3 previous words (words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−1,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−2, and </a:t>
            </a:r>
            <a:r>
              <a:rPr lang="en-US" sz="1200" i="1" kern="1200" dirty="0">
                <a:solidFill>
                  <a:schemeClr val="tx1"/>
                </a:solidFill>
                <a:effectLst/>
                <a:latin typeface="+mn-lt"/>
                <a:ea typeface="+mn-ea"/>
                <a:cs typeface="+mn-cs"/>
              </a:rPr>
              <a:t>wt</a:t>
            </a:r>
            <a:r>
              <a:rPr lang="en-US" sz="1200" kern="1200" dirty="0">
                <a:solidFill>
                  <a:schemeClr val="tx1"/>
                </a:solidFill>
                <a:effectLst/>
                <a:latin typeface="+mn-lt"/>
                <a:ea typeface="+mn-ea"/>
                <a:cs typeface="+mn-cs"/>
              </a:rPr>
              <a:t>−3). These 3 vectors are concatenated together to produce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input layer of a neural network whose output is a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with a probability distribution over words. Thus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42, the value of output node 42 is the probability of the next word </a:t>
            </a:r>
            <a:r>
              <a:rPr lang="en-US" sz="1200" i="1" kern="1200" dirty="0" err="1">
                <a:solidFill>
                  <a:schemeClr val="tx1"/>
                </a:solidFill>
                <a:effectLst/>
                <a:latin typeface="+mn-lt"/>
                <a:ea typeface="+mn-ea"/>
                <a:cs typeface="+mn-cs"/>
              </a:rPr>
              <a:t>wt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being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42, the vocabulary word with index 42.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We've seen how simple feedforward networks can be applied to various NLP tasks.</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a:t>How do we train neural networks? Let's start with an overview</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intuition of neural net training is the </a:t>
            </a:r>
            <a:r>
              <a:rPr lang="en-US" b="1" dirty="0"/>
              <a:t>forward</a:t>
            </a:r>
            <a:r>
              <a:rPr lang="en-US" dirty="0"/>
              <a:t> computation of the loss and the </a:t>
            </a:r>
            <a:r>
              <a:rPr lang="en-US" b="1" dirty="0"/>
              <a:t>backward</a:t>
            </a:r>
            <a:r>
              <a:rPr lang="en-US" dirty="0"/>
              <a:t> computation of the weight updates.  Given an input x, </a:t>
            </a:r>
            <a:endParaRPr lang="en-US" dirty="0"/>
          </a:p>
          <a:p>
            <a:endParaRPr lang="en-US" dirty="0"/>
          </a:p>
          <a:p>
            <a:r>
              <a:rPr lang="en-US" dirty="0"/>
              <a:t>CLICK</a:t>
            </a:r>
            <a:endParaRPr lang="en-US" dirty="0"/>
          </a:p>
          <a:p>
            <a:r>
              <a:rPr lang="en-US" dirty="0"/>
              <a:t>we run a forward pass through the network, computing the system output y-hat. CLICK</a:t>
            </a:r>
            <a:endParaRPr lang="en-US" dirty="0"/>
          </a:p>
          <a:p>
            <a:endParaRPr lang="en-US" dirty="0"/>
          </a:p>
          <a:p>
            <a:r>
              <a:rPr lang="en-US" dirty="0"/>
              <a:t>Then we compare y-hat to the true answer y, CLICK to get a loss for this example.  CLICK Then CLICK we do a backward pass through the network, computing the gradients we need to update the weights.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Instead, a modern neural network is a network of small computing units, each of which takes a vector of input values and produces a single output value.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Over the next few lectures we'll introduce these units and see how they connect together into </a:t>
            </a:r>
            <a:r>
              <a:rPr lang="en-US" sz="1200" b="0" kern="1200" dirty="0">
                <a:solidFill>
                  <a:schemeClr val="tx1"/>
                </a:solidFill>
                <a:effectLst/>
                <a:latin typeface="+mn-lt"/>
                <a:ea typeface="+mn-ea"/>
                <a:cs typeface="+mn-cs"/>
              </a:rPr>
              <a:t>feedforward networks, so called </a:t>
            </a:r>
            <a:r>
              <a:rPr lang="en-US" sz="1200" kern="1200" dirty="0">
                <a:solidFill>
                  <a:schemeClr val="tx1"/>
                </a:solidFill>
                <a:effectLst/>
                <a:latin typeface="+mn-lt"/>
                <a:ea typeface="+mn-ea"/>
                <a:cs typeface="+mn-cs"/>
              </a:rPr>
              <a:t>because the computation proceeds iteratively from one layer of units to the next. The use of modern neural nets is often called </a:t>
            </a:r>
            <a:r>
              <a:rPr lang="en-US" sz="1200" b="0" kern="1200" dirty="0">
                <a:solidFill>
                  <a:schemeClr val="tx1"/>
                </a:solidFill>
                <a:effectLst/>
                <a:latin typeface="+mn-lt"/>
                <a:ea typeface="+mn-ea"/>
                <a:cs typeface="+mn-cs"/>
              </a:rPr>
              <a:t>deep learning</a:t>
            </a:r>
            <a:r>
              <a:rPr lang="en-US" sz="1200" kern="1200" dirty="0">
                <a:solidFill>
                  <a:schemeClr val="tx1"/>
                </a:solidFill>
                <a:effectLst/>
                <a:latin typeface="+mn-lt"/>
                <a:ea typeface="+mn-ea"/>
                <a:cs typeface="+mn-cs"/>
              </a:rPr>
              <a:t>, because modern networks are often </a:t>
            </a:r>
            <a:r>
              <a:rPr lang="en-US" sz="1200" b="0" kern="1200" dirty="0">
                <a:solidFill>
                  <a:schemeClr val="tx1"/>
                </a:solidFill>
                <a:effectLst/>
                <a:latin typeface="+mn-lt"/>
                <a:ea typeface="+mn-ea"/>
                <a:cs typeface="+mn-cs"/>
              </a:rPr>
              <a:t>deep </a:t>
            </a:r>
            <a:r>
              <a:rPr lang="en-US" sz="1200" kern="1200" dirty="0">
                <a:solidFill>
                  <a:schemeClr val="tx1"/>
                </a:solidFill>
                <a:effectLst/>
                <a:latin typeface="+mn-lt"/>
                <a:ea typeface="+mn-ea"/>
                <a:cs typeface="+mn-cs"/>
              </a:rPr>
              <a:t>(have many layers).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building block of a neural network is a single computational unit. A unit takes a set of real valued numbers as input, performs some computation on them (combining with weights and biases and a non-linear transform), and produces an output. Let's see this in more detail.</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dirty="0"/>
              <a:t>Let's next get an intuition from what we did for logistic regression. Remember our loss function for binary logistic regression. </a:t>
            </a:r>
            <a:r>
              <a:rPr lang="en-US" sz="900" kern="1200" dirty="0">
                <a:solidFill>
                  <a:schemeClr val="tx1"/>
                </a:solidFill>
                <a:effectLst/>
                <a:latin typeface="+mn-lt"/>
                <a:ea typeface="+mn-ea"/>
                <a:cs typeface="+mn-cs"/>
              </a:rPr>
              <a:t>We’d like to learn weights that maximize the log probability of the correct label </a:t>
            </a:r>
            <a:r>
              <a:rPr lang="en-US" sz="900" i="1" kern="1200" dirty="0">
                <a:solidFill>
                  <a:schemeClr val="tx1"/>
                </a:solidFill>
                <a:effectLst/>
                <a:latin typeface="+mn-lt"/>
                <a:ea typeface="+mn-ea"/>
                <a:cs typeface="+mn-cs"/>
              </a:rPr>
              <a:t>p</a:t>
            </a:r>
            <a:r>
              <a:rPr lang="en-US" sz="900" kern="1200" dirty="0">
                <a:solidFill>
                  <a:schemeClr val="tx1"/>
                </a:solidFill>
                <a:effectLst/>
                <a:latin typeface="+mn-lt"/>
                <a:ea typeface="+mn-ea"/>
                <a:cs typeface="+mn-cs"/>
              </a:rPr>
              <a:t>(</a:t>
            </a:r>
            <a:r>
              <a:rPr lang="en-US" sz="900" i="1" kern="1200" dirty="0" err="1">
                <a:solidFill>
                  <a:schemeClr val="tx1"/>
                </a:solidFill>
                <a:effectLst/>
                <a:latin typeface="+mn-lt"/>
                <a:ea typeface="+mn-ea"/>
                <a:cs typeface="+mn-cs"/>
              </a:rPr>
              <a:t>y</a:t>
            </a:r>
            <a:r>
              <a:rPr lang="en-US" sz="900" kern="1200" dirty="0" err="1">
                <a:solidFill>
                  <a:schemeClr val="tx1"/>
                </a:solidFill>
                <a:effectLst/>
                <a:latin typeface="+mn-lt"/>
                <a:ea typeface="+mn-ea"/>
                <a:cs typeface="+mn-cs"/>
              </a:rPr>
              <a:t>|</a:t>
            </a:r>
            <a:r>
              <a:rPr lang="en-US" sz="900" i="1" kern="1200" dirty="0" err="1">
                <a:solidFill>
                  <a:schemeClr val="tx1"/>
                </a:solidFill>
                <a:effectLst/>
                <a:latin typeface="+mn-lt"/>
                <a:ea typeface="+mn-ea"/>
                <a:cs typeface="+mn-cs"/>
              </a:rPr>
              <a:t>x</a:t>
            </a:r>
            <a:r>
              <a:rPr lang="en-US" sz="900" kern="1200" dirty="0">
                <a:solidFill>
                  <a:schemeClr val="tx1"/>
                </a:solidFill>
                <a:effectLst/>
                <a:latin typeface="+mn-lt"/>
                <a:ea typeface="+mn-ea"/>
                <a:cs typeface="+mn-cs"/>
              </a:rPr>
              <a:t>). To turn this into loss function (something that we need to minimize), we flipped the sign, and then we can plug in our estimate of the probability from the sigmoid of the weights</a:t>
            </a:r>
            <a:endParaRPr lang="en-US" dirty="0"/>
          </a:p>
          <a:p>
            <a:pPr marL="0" marR="0" lvl="0" indent="0" algn="l" defTabSz="6858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9081F773-2FD4-DA4E-AA96-3D4B439CA6A4}"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And let's recall from the lecture on logistic regression how gradient descent works for weight updates. The magnitude of the amount to move in gradient descent is the value of the </a:t>
            </a:r>
            <a:r>
              <a:rPr kumimoji="1" lang="en-US" sz="1200" kern="1200" dirty="0" err="1">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graident</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 of the loss function (with respect to w) weighted by a </a:t>
            </a:r>
            <a:r>
              <a:rPr kumimoji="1" lang="en-US" sz="1200" b="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learning rate </a:t>
            </a:r>
            <a:r>
              <a:rPr kumimoji="1" lang="el-GR"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η . </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A higher (faster) learning rate means that we should move </a:t>
            </a:r>
            <a:r>
              <a:rPr kumimoji="1" lang="en-US" sz="1200" i="1"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w </a:t>
            </a:r>
            <a:r>
              <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rPr>
              <a:t>more on each step. The change we make in our parameter is the learning rate times the gradient. </a:t>
            </a:r>
            <a:endParaRPr kumimoji="1" lang="en-US" sz="1200" kern="1200" dirty="0">
              <a:solidFill>
                <a:schemeClr val="tx1"/>
              </a:solidFill>
              <a:effectLst/>
              <a:latin typeface="Arial" panose="020B0604020202020204" pitchFamily="34" charset="0"/>
              <a:ea typeface="MS PGothic" panose="020B0600070205080204" pitchFamily="-65" charset="-128"/>
              <a:cs typeface="MS PGothic" panose="020B0600070205080204" pitchFamily="-65" charset="-128"/>
            </a:endParaRPr>
          </a:p>
          <a:p>
            <a:endParaRPr kumimoji="1" lang="en-US" sz="1200" kern="1200" dirty="0">
              <a:solidFill>
                <a:schemeClr val="tx1"/>
              </a:solidFill>
              <a:effectLst/>
              <a:latin typeface="Arial" panose="020B0604020202020204" pitchFamily="34" charset="0"/>
              <a:ea typeface="MS PGothic" panose="020B0600070205080204" pitchFamily="-65" charset="-128"/>
            </a:endParaRPr>
          </a:p>
          <a:p>
            <a:pPr marL="0" marR="0" lvl="0" indent="0" algn="l" defTabSz="685800" rtl="0" eaLnBrk="1" fontAlgn="auto" latinLnBrk="0" hangingPunct="1">
              <a:lnSpc>
                <a:spcPct val="100000"/>
              </a:lnSpc>
              <a:spcBef>
                <a:spcPts val="0"/>
              </a:spcBef>
              <a:spcAft>
                <a:spcPts val="0"/>
              </a:spcAft>
              <a:buClrTx/>
              <a:buSzTx/>
              <a:buFontTx/>
              <a:buNone/>
              <a:defRPr/>
            </a:pPr>
            <a:r>
              <a:rPr kumimoji="1" lang="en-US" sz="1200" kern="1200" dirty="0">
                <a:solidFill>
                  <a:schemeClr val="tx1"/>
                </a:solidFill>
                <a:effectLst/>
                <a:latin typeface="Arial" panose="020B0604020202020204" pitchFamily="34" charset="0"/>
                <a:ea typeface="MS PGothic" panose="020B0600070205080204" pitchFamily="-65" charset="-128"/>
              </a:rPr>
              <a:t>For logistic regression, we saw that </a:t>
            </a:r>
            <a:r>
              <a:rPr lang="en-US" sz="900" kern="1200" dirty="0">
                <a:solidFill>
                  <a:schemeClr val="tx1"/>
                </a:solidFill>
                <a:effectLst/>
                <a:latin typeface="+mn-lt"/>
                <a:ea typeface="+mn-ea"/>
                <a:cs typeface="+mn-cs"/>
              </a:rPr>
              <a:t>the derivative of the loss function with respect to one weight  </a:t>
            </a:r>
            <a:r>
              <a:rPr lang="en-US" sz="900" kern="1200" dirty="0" err="1">
                <a:solidFill>
                  <a:schemeClr val="tx1"/>
                </a:solidFill>
                <a:effectLst/>
                <a:latin typeface="+mn-lt"/>
                <a:ea typeface="+mn-ea"/>
                <a:cs typeface="+mn-cs"/>
              </a:rPr>
              <a:t>w_j</a:t>
            </a:r>
            <a:r>
              <a:rPr lang="en-US" sz="900" kern="1200" dirty="0">
                <a:solidFill>
                  <a:schemeClr val="tx1"/>
                </a:solidFill>
                <a:effectLst/>
                <a:latin typeface="+mn-lt"/>
                <a:ea typeface="+mn-ea"/>
                <a:cs typeface="+mn-cs"/>
              </a:rPr>
              <a:t> coming from input </a:t>
            </a:r>
            <a:r>
              <a:rPr lang="en-US" sz="900" kern="1200" dirty="0" err="1">
                <a:solidFill>
                  <a:schemeClr val="tx1"/>
                </a:solidFill>
                <a:effectLst/>
                <a:latin typeface="+mn-lt"/>
                <a:ea typeface="+mn-ea"/>
                <a:cs typeface="+mn-cs"/>
              </a:rPr>
              <a:t>x_j</a:t>
            </a:r>
            <a:r>
              <a:rPr lang="en-US" sz="900" kern="1200" dirty="0">
                <a:solidFill>
                  <a:schemeClr val="tx1"/>
                </a:solidFill>
                <a:effectLst/>
                <a:latin typeface="+mn-lt"/>
                <a:ea typeface="+mn-ea"/>
                <a:cs typeface="+mn-cs"/>
              </a:rPr>
              <a:t> is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did that derivative come from?</a:t>
            </a:r>
            <a:endParaRPr lang="en-US" dirty="0"/>
          </a:p>
          <a:p>
            <a:endParaRPr lang="en-US" dirty="0"/>
          </a:p>
          <a:p>
            <a:pPr marL="0" marR="0" lvl="0" indent="0" algn="l" defTabSz="685800" rtl="0" eaLnBrk="1" fontAlgn="auto" latinLnBrk="0" hangingPunct="1">
              <a:lnSpc>
                <a:spcPct val="100000"/>
              </a:lnSpc>
              <a:spcBef>
                <a:spcPts val="0"/>
              </a:spcBef>
              <a:spcAft>
                <a:spcPts val="0"/>
              </a:spcAft>
              <a:buClrTx/>
              <a:buSzTx/>
              <a:buFontTx/>
              <a:buNone/>
              <a:defRPr/>
            </a:pPr>
            <a:r>
              <a:rPr lang="en-US" dirty="0"/>
              <a:t>Using the chain rule!  Remember the chain rule says that if </a:t>
            </a:r>
            <a:r>
              <a:rPr lang="en-US" sz="900" kern="1200" dirty="0">
                <a:solidFill>
                  <a:schemeClr val="tx1"/>
                </a:solidFill>
                <a:effectLst/>
                <a:latin typeface="+mn-lt"/>
                <a:ea typeface="+mn-ea"/>
                <a:cs typeface="+mn-cs"/>
              </a:rPr>
              <a:t>we have a compositive function f(x)= u(v(x)), the derivative of </a:t>
            </a:r>
            <a:r>
              <a:rPr lang="en-US" sz="900" i="1" kern="1200" dirty="0">
                <a:solidFill>
                  <a:schemeClr val="tx1"/>
                </a:solidFill>
                <a:effectLst/>
                <a:latin typeface="+mn-lt"/>
                <a:ea typeface="+mn-ea"/>
                <a:cs typeface="+mn-cs"/>
              </a:rPr>
              <a:t>f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is the derivative of </a:t>
            </a:r>
            <a:r>
              <a:rPr lang="en-US" sz="900" i="1" kern="1200" dirty="0">
                <a:solidFill>
                  <a:schemeClr val="tx1"/>
                </a:solidFill>
                <a:effectLst/>
                <a:latin typeface="+mn-lt"/>
                <a:ea typeface="+mn-ea"/>
                <a:cs typeface="+mn-cs"/>
              </a:rPr>
              <a:t>u</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times the derivative of </a:t>
            </a:r>
            <a:r>
              <a:rPr lang="en-US" sz="900" i="1" kern="1200" dirty="0">
                <a:solidFill>
                  <a:schemeClr val="tx1"/>
                </a:solidFill>
                <a:effectLst/>
                <a:latin typeface="+mn-lt"/>
                <a:ea typeface="+mn-ea"/>
                <a:cs typeface="+mn-cs"/>
              </a:rPr>
              <a:t>v</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x</a:t>
            </a:r>
            <a:r>
              <a:rPr lang="en-US" sz="900" kern="1200" dirty="0">
                <a:solidFill>
                  <a:schemeClr val="tx1"/>
                </a:solidFill>
                <a:effectLst/>
                <a:latin typeface="+mn-lt"/>
                <a:ea typeface="+mn-ea"/>
                <a:cs typeface="+mn-cs"/>
              </a:rPr>
              <a:t>) with respect to </a:t>
            </a:r>
            <a:r>
              <a:rPr lang="en-US" sz="900" i="1" kern="1200" dirty="0">
                <a:solidFill>
                  <a:schemeClr val="tx1"/>
                </a:solidFill>
                <a:effectLst/>
                <a:latin typeface="+mn-lt"/>
                <a:ea typeface="+mn-ea"/>
                <a:cs typeface="+mn-cs"/>
              </a:rPr>
              <a:t>x</a:t>
            </a:r>
            <a:endParaRPr lang="en-US" sz="9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sz="9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900" i="1" kern="1200" dirty="0">
                <a:solidFill>
                  <a:schemeClr val="tx1"/>
                </a:solidFill>
                <a:effectLst/>
                <a:latin typeface="+mn-lt"/>
                <a:ea typeface="+mn-ea"/>
                <a:cs typeface="+mn-cs"/>
              </a:rPr>
              <a:t>Here's our neural unit, which is the same as logistic regression. It's computing the loss as a function of y, which is computed as the sigmoid of the sum of the weights time values.  If we want to do the derivative of the entire loss function with respect to one weight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we can compute this using the chain rule:  the derivative of L with respective to </a:t>
            </a:r>
            <a:r>
              <a:rPr lang="en-US" sz="900" i="1" kern="1200" dirty="0" err="1">
                <a:solidFill>
                  <a:schemeClr val="tx1"/>
                </a:solidFill>
                <a:effectLst/>
                <a:latin typeface="+mn-lt"/>
                <a:ea typeface="+mn-ea"/>
                <a:cs typeface="+mn-cs"/>
              </a:rPr>
              <a:t>w_i</a:t>
            </a:r>
            <a:r>
              <a:rPr lang="en-US" sz="900" i="1" kern="1200" dirty="0">
                <a:solidFill>
                  <a:schemeClr val="tx1"/>
                </a:solidFill>
                <a:effectLst/>
                <a:latin typeface="+mn-lt"/>
                <a:ea typeface="+mn-ea"/>
                <a:cs typeface="+mn-cs"/>
              </a:rPr>
              <a:t> is the product of the derivative of L with respect to y times the derivative of y with respect to z times the derivative of z with respect to </a:t>
            </a:r>
            <a:r>
              <a:rPr lang="en-US" sz="900" i="1" kern="1200" dirty="0" err="1">
                <a:solidFill>
                  <a:schemeClr val="tx1"/>
                </a:solidFill>
                <a:effectLst/>
                <a:latin typeface="+mn-lt"/>
                <a:ea typeface="+mn-ea"/>
                <a:cs typeface="+mn-cs"/>
              </a:rPr>
              <a:t>w_i</a:t>
            </a:r>
            <a:endParaRPr lang="en-US" sz="9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baseline="0" dirty="0"/>
              <a:t>We've seen an overview of neural net training.  In the next lecture we'll see the details of computation graphs and backward differentiation</a:t>
            </a:r>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For training a neural network with gradient descent, we need the relevant gradients for each weight: the derivative of the loss with respect to each weight in every layer of the network.</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But the loss is computed only at the very end of the network.  How do we find these gradients for weights in the early layers?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solution is a method called error backpropagation, or backprop in the neural network world.  It turns out that backprop is a special case of backward differentiation, a method that relies on computation graphs.</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 computation graph is a representation of the process of computing a mathematical expression, in which the computation is broken down into separate operations, each of which is modeled as a node in a graph.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Consider computing the function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c</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+ 2</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If we make each of the component addition and multiplication operations explicit, and add names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for the intermediate outputs, the resulting series of computations is: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D=2*b</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E=</a:t>
            </a:r>
            <a:r>
              <a:rPr lang="en-US" sz="1200" kern="1200" dirty="0" err="1">
                <a:solidFill>
                  <a:schemeClr val="tx1"/>
                </a:solidFill>
                <a:effectLst/>
                <a:latin typeface="+mn-lt"/>
                <a:ea typeface="+mn-ea"/>
                <a:cs typeface="+mn-cs"/>
              </a:rPr>
              <a:t>a+d</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L=c*e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 can now represent this as a graph, with nodes for each operation, and directed edges showing the outputs from each operation as the inputs to the next.. The simplest use of computation graphs is to compute the value of the function with some given inputs. Lets assume the inputs </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3, </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1,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−2,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We can walk forward and compute a value for d, and then a value for e, and then a value for C</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it is without my messy handwriting.</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importance of the computation graph comes from the </a:t>
            </a:r>
            <a:r>
              <a:rPr lang="en-US" sz="1200" b="0" kern="1200" dirty="0">
                <a:solidFill>
                  <a:schemeClr val="tx1"/>
                </a:solidFill>
                <a:effectLst/>
                <a:latin typeface="+mn-lt"/>
                <a:ea typeface="+mn-ea"/>
                <a:cs typeface="+mn-cs"/>
              </a:rPr>
              <a:t>backward pass</a:t>
            </a:r>
            <a:r>
              <a:rPr lang="en-US" sz="1200" kern="1200" dirty="0">
                <a:solidFill>
                  <a:schemeClr val="tx1"/>
                </a:solidFill>
                <a:effectLst/>
                <a:latin typeface="+mn-lt"/>
                <a:ea typeface="+mn-ea"/>
                <a:cs typeface="+mn-cs"/>
              </a:rPr>
              <a:t>, which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used to compute the derivatives that we’ll need for the weight update.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At its heart, a neural unit is taking a weighted sum of its inputs, with one additional term in the sum called a </a:t>
            </a:r>
            <a:r>
              <a:rPr lang="en-US" sz="1200" b="0" kern="1200" dirty="0">
                <a:solidFill>
                  <a:schemeClr val="tx1"/>
                </a:solidFill>
                <a:effectLst/>
                <a:latin typeface="+mn-lt"/>
                <a:ea typeface="+mn-ea"/>
                <a:cs typeface="+mn-cs"/>
              </a:rPr>
              <a:t>bias term</a:t>
            </a:r>
            <a:r>
              <a:rPr lang="en-US" sz="1200" kern="1200" dirty="0">
                <a:solidFill>
                  <a:schemeClr val="tx1"/>
                </a:solidFill>
                <a:effectLst/>
                <a:latin typeface="+mn-lt"/>
                <a:ea typeface="+mn-ea"/>
                <a:cs typeface="+mn-cs"/>
              </a:rPr>
              <a:t>. Given a set of inputs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a unit has a set of corresponding weights </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1...</a:t>
            </a:r>
            <a:r>
              <a:rPr lang="en-US" sz="1200" i="1" kern="1200" dirty="0" err="1">
                <a:solidFill>
                  <a:schemeClr val="tx1"/>
                </a:solidFill>
                <a:effectLst/>
                <a:latin typeface="+mn-lt"/>
                <a:ea typeface="+mn-ea"/>
                <a:cs typeface="+mn-cs"/>
              </a:rPr>
              <a:t>wn</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a bias </a:t>
            </a:r>
            <a:r>
              <a:rPr lang="en-US" sz="1200" i="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so the weighted sum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can be represented as: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Often it’s more convenient to express this weighted sum using vector notation, i.e. a scalar z computed from the dot product of a weight vector </a:t>
            </a:r>
            <a:r>
              <a:rPr lang="en-US" sz="1200" i="1" kern="1200" dirty="0">
                <a:solidFill>
                  <a:schemeClr val="tx1"/>
                </a:solidFill>
                <a:effectLst/>
                <a:latin typeface="+mn-lt"/>
                <a:ea typeface="+mn-ea"/>
                <a:cs typeface="+mn-cs"/>
              </a:rPr>
              <a:t>w and an input vector x</a:t>
            </a:r>
            <a:r>
              <a:rPr lang="en-US" sz="1200" kern="1200" dirty="0">
                <a:solidFill>
                  <a:schemeClr val="tx1"/>
                </a:solidFill>
                <a:effectLst/>
                <a:latin typeface="+mn-lt"/>
                <a:ea typeface="+mn-ea"/>
                <a:cs typeface="+mn-cs"/>
              </a:rPr>
              <a:t>, plus a scalar bias </a:t>
            </a:r>
            <a:r>
              <a:rPr lang="en-US" sz="1200" i="1" kern="1200" dirty="0">
                <a:solidFill>
                  <a:schemeClr val="tx1"/>
                </a:solidFill>
                <a:effectLst/>
                <a:latin typeface="+mn-lt"/>
                <a:ea typeface="+mn-ea"/>
                <a:cs typeface="+mn-cs"/>
              </a:rPr>
              <a:t>b</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r>
              <a:rPr lang="en-US" sz="1200" kern="1200" dirty="0">
                <a:solidFill>
                  <a:schemeClr val="tx1"/>
                </a:solidFill>
                <a:effectLst/>
                <a:latin typeface="+mn-lt"/>
                <a:ea typeface="+mn-ea"/>
                <a:cs typeface="+mn-cs"/>
              </a:rPr>
              <a:t>Finally, instead of using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 linear function of </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as the output, neural units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apply a non-linear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to </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We will refer to the output of this function as the </a:t>
            </a:r>
            <a:r>
              <a:rPr lang="en-US" sz="1200" b="0" kern="1200" dirty="0">
                <a:solidFill>
                  <a:schemeClr val="tx1"/>
                </a:solidFill>
                <a:effectLst/>
                <a:latin typeface="+mn-lt"/>
                <a:ea typeface="+mn-ea"/>
                <a:cs typeface="+mn-cs"/>
              </a:rPr>
              <a:t>activation </a:t>
            </a:r>
            <a:r>
              <a:rPr lang="en-US" sz="1200" kern="1200" dirty="0">
                <a:solidFill>
                  <a:schemeClr val="tx1"/>
                </a:solidFill>
                <a:effectLst/>
                <a:latin typeface="+mn-lt"/>
                <a:ea typeface="+mn-ea"/>
                <a:cs typeface="+mn-cs"/>
              </a:rPr>
              <a:t>value for the unit, </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Since we are just modeling a single unit, the activation for the node is in fact the final output of the network, which we’ll generally call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 So the value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is defined as:  </a:t>
            </a:r>
            <a:r>
              <a:rPr lang="en-US" sz="1200" i="1" kern="1200" dirty="0">
                <a:solidFill>
                  <a:schemeClr val="tx1"/>
                </a:solidFill>
                <a:effectLst/>
                <a:latin typeface="+mn-lt"/>
                <a:ea typeface="+mn-ea"/>
                <a:cs typeface="+mn-cs"/>
              </a:rPr>
              <a:t>y</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z</a:t>
            </a:r>
            <a:r>
              <a:rPr lang="en-US" sz="1200" kern="1200" dirty="0">
                <a:solidFill>
                  <a:schemeClr val="tx1"/>
                </a:solidFill>
                <a:effectLst/>
                <a:latin typeface="+mn-lt"/>
                <a:ea typeface="+mn-ea"/>
                <a:cs typeface="+mn-cs"/>
              </a:rPr>
              <a:t>)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sz="900" kern="1200" dirty="0">
                <a:solidFill>
                  <a:schemeClr val="tx1"/>
                </a:solidFill>
                <a:effectLst/>
                <a:latin typeface="+mn-lt"/>
                <a:ea typeface="+mn-ea"/>
                <a:cs typeface="+mn-cs"/>
              </a:rPr>
              <a:t>In this example our goal is to compute the derivative of the output function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with respect</a:t>
            </a:r>
            <a:r>
              <a:rPr lang="en-US" sz="8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to each of the input variables, i.e.,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a:t>
            </a:r>
            <a:r>
              <a:rPr lang="en-US" sz="900" kern="1200" dirty="0">
                <a:solidFill>
                  <a:schemeClr val="tx1"/>
                </a:solidFill>
                <a:effectLst/>
                <a:latin typeface="+mn-lt"/>
                <a:ea typeface="+mn-ea"/>
                <a:cs typeface="+mn-cs"/>
              </a:rPr>
              <a:t>, ∂</a:t>
            </a:r>
            <a:r>
              <a:rPr lang="en-US" sz="900" i="1" kern="1200" dirty="0">
                <a:solidFill>
                  <a:schemeClr val="tx1"/>
                </a:solidFill>
                <a:effectLst/>
                <a:latin typeface="+mn-lt"/>
                <a:ea typeface="+mn-ea"/>
                <a:cs typeface="+mn-cs"/>
              </a:rPr>
              <a:t>L /</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b</a:t>
            </a:r>
            <a:r>
              <a:rPr lang="en-US" sz="900" kern="1200" dirty="0">
                <a:solidFill>
                  <a:schemeClr val="tx1"/>
                </a:solidFill>
                <a:effectLst/>
                <a:latin typeface="+mn-lt"/>
                <a:ea typeface="+mn-ea"/>
                <a:cs typeface="+mn-cs"/>
              </a:rPr>
              <a:t>, and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c  </a:t>
            </a:r>
            <a:r>
              <a:rPr lang="en-US" sz="900" kern="1200" dirty="0">
                <a:solidFill>
                  <a:schemeClr val="tx1"/>
                </a:solidFill>
                <a:effectLst/>
                <a:latin typeface="+mn-lt"/>
                <a:ea typeface="+mn-ea"/>
                <a:cs typeface="+mn-cs"/>
              </a:rPr>
              <a:t>. The derivative ∂</a:t>
            </a:r>
            <a:r>
              <a:rPr lang="en-US" sz="900" i="1" kern="1200" dirty="0">
                <a:solidFill>
                  <a:schemeClr val="tx1"/>
                </a:solidFill>
                <a:effectLst/>
                <a:latin typeface="+mn-lt"/>
                <a:ea typeface="+mn-ea"/>
                <a:cs typeface="+mn-cs"/>
              </a:rPr>
              <a:t>L/</a:t>
            </a:r>
            <a:r>
              <a:rPr lang="en-US" sz="900" kern="1200" dirty="0">
                <a:solidFill>
                  <a:schemeClr val="tx1"/>
                </a:solidFill>
                <a:effectLst/>
                <a:latin typeface="+mn-lt"/>
                <a:ea typeface="+mn-ea"/>
                <a:cs typeface="+mn-cs"/>
              </a:rPr>
              <a:t>∂</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 tells us how much a small change in </a:t>
            </a:r>
            <a:r>
              <a:rPr lang="en-US" sz="900" i="1" kern="1200" dirty="0">
                <a:solidFill>
                  <a:schemeClr val="tx1"/>
                </a:solidFill>
                <a:effectLst/>
                <a:latin typeface="+mn-lt"/>
                <a:ea typeface="+mn-ea"/>
                <a:cs typeface="+mn-cs"/>
              </a:rPr>
              <a:t>a </a:t>
            </a:r>
            <a:r>
              <a:rPr lang="en-US" sz="900" kern="1200" dirty="0">
                <a:solidFill>
                  <a:schemeClr val="tx1"/>
                </a:solidFill>
                <a:effectLst/>
                <a:latin typeface="+mn-lt"/>
                <a:ea typeface="+mn-ea"/>
                <a:cs typeface="+mn-cs"/>
              </a:rPr>
              <a:t>affects </a:t>
            </a:r>
            <a:r>
              <a:rPr lang="en-US" sz="900" i="1" kern="1200" dirty="0">
                <a:solidFill>
                  <a:schemeClr val="tx1"/>
                </a:solidFill>
                <a:effectLst/>
                <a:latin typeface="+mn-lt"/>
                <a:ea typeface="+mn-ea"/>
                <a:cs typeface="+mn-cs"/>
              </a:rPr>
              <a:t>L, </a:t>
            </a:r>
            <a:r>
              <a:rPr lang="en-US" sz="900" dirty="0"/>
              <a:t>while holding the others constant"</a:t>
            </a:r>
            <a:endParaRPr lang="en-US" sz="90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Consider a composite function f(x) = u(v(x)).  CLICK.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the derivative of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times the derivative of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with respect to </a:t>
            </a:r>
            <a:r>
              <a:rPr lang="en-US" sz="1200" i="1" kern="1200" dirty="0">
                <a:solidFill>
                  <a:schemeClr val="tx1"/>
                </a:solidFill>
                <a:effectLst/>
                <a:latin typeface="+mn-lt"/>
                <a:ea typeface="+mn-ea"/>
                <a:cs typeface="+mn-cs"/>
              </a:rPr>
              <a:t>x</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chain rule extends to more than two functions. If computing the derivative of a composite function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u</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the derivative of </a:t>
            </a:r>
            <a:r>
              <a:rPr lang="en-US" sz="1200" i="1" kern="1200" dirty="0">
                <a:solidFill>
                  <a:schemeClr val="tx1"/>
                </a:solidFill>
                <a:effectLst/>
                <a:latin typeface="+mn-lt"/>
                <a:ea typeface="+mn-ea"/>
                <a:cs typeface="+mn-cs"/>
              </a:rPr>
              <a:t>f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is: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sz="900" kern="1200" dirty="0">
                <a:solidFill>
                  <a:schemeClr val="tx1"/>
                </a:solidFill>
                <a:effectLst/>
                <a:latin typeface="+mn-lt"/>
                <a:ea typeface="+mn-ea"/>
                <a:cs typeface="+mn-cs"/>
              </a:rPr>
              <a:t>Let’s now compute the 3 derivatives we need. </a:t>
            </a:r>
            <a:r>
              <a:rPr lang="en-US" sz="1200" kern="1200" dirty="0">
                <a:solidFill>
                  <a:schemeClr val="tx1"/>
                </a:solidFill>
                <a:effectLst/>
                <a:latin typeface="+mn-lt"/>
                <a:ea typeface="+mn-ea"/>
                <a:cs typeface="+mn-cs"/>
              </a:rPr>
              <a:t> Since in the computation graph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we can directly compute the derivative ∂ </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it will be e.</a:t>
            </a:r>
            <a:endParaRPr lang="en-US" sz="12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endParaRPr lang="en-US" sz="1200" i="1"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1200" i="0" kern="1200" dirty="0">
                <a:solidFill>
                  <a:schemeClr val="tx1"/>
                </a:solidFill>
                <a:effectLst/>
                <a:latin typeface="+mn-lt"/>
                <a:ea typeface="+mn-ea"/>
                <a:cs typeface="+mn-cs"/>
              </a:rPr>
              <a:t>For the other two, we'll need to use the chain rule</a:t>
            </a:r>
            <a:br>
              <a:rPr lang="en-US" sz="1200" i="0" kern="1200" dirty="0">
                <a:solidFill>
                  <a:schemeClr val="tx1"/>
                </a:solidFill>
                <a:effectLst/>
                <a:latin typeface="+mn-lt"/>
                <a:ea typeface="+mn-ea"/>
                <a:cs typeface="+mn-cs"/>
              </a:rPr>
            </a:br>
            <a:endParaRPr lang="en-US" i="0"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Those equations, we've put them here on the top, thus require five intermediate derivatives: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a </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d/</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b </a:t>
            </a:r>
            <a:r>
              <a:rPr lang="en-US" sz="1200"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are as follows (making use of the fact that the derivative of a sum is the sum </a:t>
            </a:r>
            <a:endParaRPr lang="en-US" dirty="0"/>
          </a:p>
          <a:p>
            <a:r>
              <a:rPr lang="en-US" sz="1200" kern="1200" dirty="0">
                <a:solidFill>
                  <a:schemeClr val="tx1"/>
                </a:solidFill>
                <a:effectLst/>
                <a:latin typeface="+mn-lt"/>
                <a:ea typeface="+mn-ea"/>
                <a:cs typeface="+mn-cs"/>
              </a:rPr>
              <a:t>of the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 the backward pass, we compute each of these partials along each edge of the graph </a:t>
            </a:r>
            <a:endParaRPr lang="en-US" dirty="0"/>
          </a:p>
          <a:p>
            <a:r>
              <a:rPr lang="en-US" sz="1200" kern="1200" dirty="0">
                <a:solidFill>
                  <a:schemeClr val="tx1"/>
                </a:solidFill>
                <a:effectLst/>
                <a:latin typeface="+mn-lt"/>
                <a:ea typeface="+mn-ea"/>
                <a:cs typeface="+mn-cs"/>
              </a:rPr>
              <a:t>from right to left, multiplying the necessary partials to result in the final derivative </a:t>
            </a:r>
            <a:endParaRPr lang="en-US" dirty="0"/>
          </a:p>
          <a:p>
            <a:r>
              <a:rPr lang="en-US" sz="1200" kern="1200" dirty="0">
                <a:solidFill>
                  <a:schemeClr val="tx1"/>
                </a:solidFill>
                <a:effectLst/>
                <a:latin typeface="+mn-lt"/>
                <a:ea typeface="+mn-ea"/>
                <a:cs typeface="+mn-cs"/>
              </a:rPr>
              <a:t>we need.</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At each node we need to compute the local partial derivative with respect to the parent, multiply it by the partial derivative that is being passed down from the parent, and then pass it to the child. </a:t>
            </a:r>
            <a:endParaRPr lang="en-US" sz="1200"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Thus we begin by annotating the final node with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L </a:t>
            </a:r>
            <a:r>
              <a:rPr lang="en-US" sz="1200" kern="1200" dirty="0">
                <a:solidFill>
                  <a:schemeClr val="tx1"/>
                </a:solidFill>
                <a:effectLst/>
                <a:latin typeface="+mn-lt"/>
                <a:ea typeface="+mn-ea"/>
                <a:cs typeface="+mn-cs"/>
              </a:rPr>
              <a:t>= 1. Moving to the</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left, we then compute ∂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L/</a:t>
            </a:r>
            <a:r>
              <a:rPr lang="en-US" sz="1200" kern="1200" dirty="0">
                <a:solidFill>
                  <a:schemeClr val="tx1"/>
                </a:solidFill>
                <a:effectLst/>
                <a:latin typeface="+mn-lt"/>
                <a:ea typeface="+mn-ea"/>
                <a:cs typeface="+mn-cs"/>
              </a:rPr>
              <a:t>∂</a:t>
            </a:r>
            <a:r>
              <a:rPr lang="en-US" sz="1200" i="1" kern="1200" dirty="0">
                <a:solidFill>
                  <a:schemeClr val="tx1"/>
                </a:solidFill>
                <a:effectLst/>
                <a:latin typeface="+mn-lt"/>
                <a:ea typeface="+mn-ea"/>
                <a:cs typeface="+mn-cs"/>
              </a:rPr>
              <a:t>e </a:t>
            </a:r>
            <a:r>
              <a:rPr lang="en-US" sz="1200" kern="1200" dirty="0">
                <a:solidFill>
                  <a:schemeClr val="tx1"/>
                </a:solidFill>
                <a:effectLst/>
                <a:latin typeface="+mn-lt"/>
                <a:ea typeface="+mn-ea"/>
                <a:cs typeface="+mn-cs"/>
              </a:rPr>
              <a:t>, and so on, until we have annotated the graph all the way to the input variables. The forward pass conveniently already will have computed the values of the forward intermediate variables we need (like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e</a:t>
            </a:r>
            <a:r>
              <a:rPr lang="en-US" sz="1200" kern="1200" dirty="0">
                <a:solidFill>
                  <a:schemeClr val="tx1"/>
                </a:solidFill>
                <a:effectLst/>
                <a:latin typeface="+mn-lt"/>
                <a:ea typeface="+mn-ea"/>
                <a:cs typeface="+mn-cs"/>
              </a:rPr>
              <a:t>)  to compute these derivatives.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707532-839C-41A2-9E71-D5288AEAE66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dirty="0"/>
              <a:t>We're already seen the sigmoid for logistic regression: 1 over 1 plus exp (-z).</a:t>
            </a:r>
            <a:endParaRPr 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sigmoid has a number of advantages; it maps the output into the range [0,1], which is useful in squashing outliers toward 0 or 1. And it’s differentiable, which as we saw is handy for learning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the function that a simple unit with a sigmoid activation function is computing from an input x, a weight vector w, and a bias term b</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our picture of the unit again, showing the pieces</a:t>
            </a:r>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Let’s walk through an example just to get an intuition. Let’s suppose we have a unit with the following weight vector and bias , and given the input</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In practice, the sigmoid is not commonly used as an activation function. A function that is very similar but almost always better is the </a:t>
            </a:r>
            <a:r>
              <a:rPr lang="en-US" sz="1200" b="0" kern="1200" dirty="0">
                <a:solidFill>
                  <a:schemeClr val="tx1"/>
                </a:solidFill>
                <a:effectLst/>
                <a:latin typeface="+mn-lt"/>
                <a:ea typeface="+mn-ea"/>
                <a:cs typeface="+mn-cs"/>
              </a:rPr>
              <a:t>tanh </a:t>
            </a:r>
            <a:r>
              <a:rPr lang="en-US" sz="1200" kern="1200" dirty="0">
                <a:solidFill>
                  <a:schemeClr val="tx1"/>
                </a:solidFill>
                <a:effectLst/>
                <a:latin typeface="+mn-lt"/>
                <a:ea typeface="+mn-ea"/>
                <a:cs typeface="+mn-cs"/>
              </a:rPr>
              <a:t>function; tanh is a variant of the sigmoid that ranges from -1 to +1: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tanh function has the nice properties of being smoothly differentiable and mapping outlier values toward the mean.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simplest activation function, and perhaps the most commonly used, is the rectified linear unit, also called the </a:t>
            </a:r>
            <a:r>
              <a:rPr lang="en-US" sz="1200" b="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It’s just the same as </a:t>
            </a:r>
            <a:r>
              <a:rPr lang="en-US" sz="1200" i="1" kern="1200" dirty="0">
                <a:solidFill>
                  <a:schemeClr val="tx1"/>
                </a:solidFill>
                <a:effectLst/>
                <a:latin typeface="+mn-lt"/>
                <a:ea typeface="+mn-ea"/>
                <a:cs typeface="+mn-cs"/>
              </a:rPr>
              <a:t>z </a:t>
            </a:r>
            <a:endParaRPr lang="en-US" dirty="0"/>
          </a:p>
          <a:p>
            <a:r>
              <a:rPr lang="en-US" sz="1200" kern="1200" dirty="0">
                <a:solidFill>
                  <a:schemeClr val="tx1"/>
                </a:solidFill>
                <a:effectLst/>
                <a:latin typeface="+mn-lt"/>
                <a:ea typeface="+mn-ea"/>
                <a:cs typeface="+mn-cs"/>
              </a:rPr>
              <a:t>when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positive, and 0 otherwise:</a:t>
            </a:r>
            <a:br>
              <a:rPr lang="en-US" sz="1200" kern="1200" dirty="0">
                <a:solidFill>
                  <a:schemeClr val="tx1"/>
                </a:solidFill>
                <a:effectLst/>
                <a:latin typeface="+mn-lt"/>
                <a:ea typeface="+mn-ea"/>
                <a:cs typeface="+mn-cs"/>
              </a:rPr>
            </a:b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Rectified Linear Unit function, has nice properties that result from it being very close to linear. In the sigmoid or tanh functions, very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result in values of </a:t>
            </a:r>
            <a:r>
              <a:rPr lang="en-US" sz="1200" i="1" kern="1200" dirty="0">
                <a:solidFill>
                  <a:schemeClr val="tx1"/>
                </a:solidFill>
                <a:effectLst/>
                <a:latin typeface="+mn-lt"/>
                <a:ea typeface="+mn-ea"/>
                <a:cs typeface="+mn-cs"/>
              </a:rPr>
              <a:t>y </a:t>
            </a:r>
            <a:r>
              <a:rPr lang="en-US" sz="1200" kern="1200" dirty="0">
                <a:solidFill>
                  <a:schemeClr val="tx1"/>
                </a:solidFill>
                <a:effectLst/>
                <a:latin typeface="+mn-lt"/>
                <a:ea typeface="+mn-ea"/>
                <a:cs typeface="+mn-cs"/>
              </a:rPr>
              <a:t>that are </a:t>
            </a:r>
            <a:r>
              <a:rPr lang="en-US" sz="1200" b="1" kern="1200" dirty="0">
                <a:solidFill>
                  <a:schemeClr val="tx1"/>
                </a:solidFill>
                <a:effectLst/>
                <a:latin typeface="+mn-lt"/>
                <a:ea typeface="+mn-ea"/>
                <a:cs typeface="+mn-cs"/>
              </a:rPr>
              <a:t>saturated</a:t>
            </a:r>
            <a:r>
              <a:rPr lang="en-US" sz="1200" kern="1200" dirty="0">
                <a:solidFill>
                  <a:schemeClr val="tx1"/>
                </a:solidFill>
                <a:effectLst/>
                <a:latin typeface="+mn-lt"/>
                <a:ea typeface="+mn-ea"/>
                <a:cs typeface="+mn-cs"/>
              </a:rPr>
              <a:t>, i.e., extremely close to 1 and have derivatives very close to 0. Zero derivatives cause problems for learning: gradients that are almost 0 cause the error signal to get smaller and smaller until it is too small to be used for training, a problem called the </a:t>
            </a:r>
            <a:r>
              <a:rPr lang="en-US" sz="1200" b="1" kern="1200" dirty="0">
                <a:solidFill>
                  <a:schemeClr val="tx1"/>
                </a:solidFill>
                <a:effectLst/>
                <a:latin typeface="+mn-lt"/>
                <a:ea typeface="+mn-ea"/>
                <a:cs typeface="+mn-cs"/>
              </a:rPr>
              <a:t>vanishing gradient problem</a:t>
            </a:r>
            <a:r>
              <a:rPr lang="en-US" sz="1200" kern="1200" dirty="0">
                <a:solidFill>
                  <a:schemeClr val="tx1"/>
                </a:solidFill>
                <a:effectLst/>
                <a:latin typeface="+mn-lt"/>
                <a:ea typeface="+mn-ea"/>
                <a:cs typeface="+mn-cs"/>
              </a:rPr>
              <a:t>. Rectifiers don’t have this problem, since the derivative of </a:t>
            </a:r>
            <a:r>
              <a:rPr lang="en-US" sz="1200" kern="1200" dirty="0" err="1">
                <a:solidFill>
                  <a:schemeClr val="tx1"/>
                </a:solidFill>
                <a:effectLst/>
                <a:latin typeface="+mn-lt"/>
                <a:ea typeface="+mn-ea"/>
                <a:cs typeface="+mn-cs"/>
              </a:rPr>
              <a:t>ReLU</a:t>
            </a:r>
            <a:r>
              <a:rPr lang="en-US" sz="1200" kern="1200" dirty="0">
                <a:solidFill>
                  <a:schemeClr val="tx1"/>
                </a:solidFill>
                <a:effectLst/>
                <a:latin typeface="+mn-lt"/>
                <a:ea typeface="+mn-ea"/>
                <a:cs typeface="+mn-cs"/>
              </a:rPr>
              <a:t> for high values of </a:t>
            </a:r>
            <a:r>
              <a:rPr lang="en-US" sz="1200" i="1" kern="1200" dirty="0">
                <a:solidFill>
                  <a:schemeClr val="tx1"/>
                </a:solidFill>
                <a:effectLst/>
                <a:latin typeface="+mn-lt"/>
                <a:ea typeface="+mn-ea"/>
                <a:cs typeface="+mn-cs"/>
              </a:rPr>
              <a:t>z </a:t>
            </a:r>
            <a:r>
              <a:rPr lang="en-US" sz="1200" kern="1200" dirty="0">
                <a:solidFill>
                  <a:schemeClr val="tx1"/>
                </a:solidFill>
                <a:effectLst/>
                <a:latin typeface="+mn-lt"/>
                <a:ea typeface="+mn-ea"/>
                <a:cs typeface="+mn-cs"/>
              </a:rPr>
              <a:t>is 1 rather than very close to 0.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2" y="1200150"/>
            <a:ext cx="7543801" cy="3429000"/>
          </a:xfrm>
        </p:spPr>
        <p:txBody>
          <a:bodyPr/>
          <a:lstStyle>
            <a:lvl1pPr marL="8255" indent="-8255">
              <a:buNone/>
              <a:defRPr sz="2800" baseline="0"/>
            </a:lvl1pPr>
            <a:lvl2pPr marL="404495" indent="-254000">
              <a:defRPr sz="2400" baseline="0"/>
            </a:lvl2pPr>
            <a:lvl3pPr marL="515620" indent="-228600">
              <a:defRPr sz="2000" baseline="0"/>
            </a:lvl3pPr>
            <a:lvl4pPr marL="690245" indent="-264795">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2" y="1200150"/>
            <a:ext cx="7543801" cy="3429000"/>
          </a:xfrm>
        </p:spPr>
        <p:txBody>
          <a:bodyPr/>
          <a:lstStyle>
            <a:lvl1pPr marL="8255" indent="-8255">
              <a:buNone/>
              <a:defRPr sz="2800" baseline="0"/>
            </a:lvl1pPr>
            <a:lvl2pPr marL="404495" indent="-254000">
              <a:defRPr sz="2400" baseline="0"/>
            </a:lvl2pPr>
            <a:lvl3pPr marL="515620" indent="-228600">
              <a:defRPr sz="2000" baseline="0"/>
            </a:lvl3pPr>
            <a:lvl4pPr marL="690245" indent="-264795">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3"/>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5"/>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40"/>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40"/>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8"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8"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1" y="2548893"/>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sz="1800">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6"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40" y="548640"/>
            <a:ext cx="5009393" cy="3943350"/>
          </a:xfrm>
        </p:spPr>
        <p:txBody>
          <a:bodyPr/>
          <a:lstStyle>
            <a:lvl1pPr>
              <a:defRPr sz="3200" baseline="0">
                <a:solidFill>
                  <a:schemeClr val="accent2"/>
                </a:solidFill>
              </a:defRPr>
            </a:lvl1pPr>
            <a:lvl2pPr>
              <a:defRPr sz="2800" baseline="0">
                <a:solidFill>
                  <a:schemeClr val="accent2"/>
                </a:solidFill>
              </a:defRPr>
            </a:lvl2pPr>
            <a:lvl3pPr>
              <a:defRPr sz="2400" baseline="0">
                <a:solidFill>
                  <a:schemeClr val="accent2"/>
                </a:solidFill>
              </a:defRPr>
            </a:lvl3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p:nvPr>
        </p:nvSpPr>
        <p:spPr>
          <a:xfrm>
            <a:off x="342900" y="2194562"/>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7" y="4844841"/>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1"/>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4"/>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4" y="4844841"/>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1"/>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7" y="4844841"/>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image" Target="../media/image12.emf"/></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8.emf"/><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22.emf"/><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3.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9.emf"/><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46.emf"/><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image" Target="../media/image43.emf"/></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48.emf"/><Relationship Id="rId1" Type="http://schemas.openxmlformats.org/officeDocument/2006/relationships/image" Target="../media/image47.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emf"/></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image" Target="../media/image3.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57.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xml"/><Relationship Id="rId2" Type="http://schemas.openxmlformats.org/officeDocument/2006/relationships/image" Target="../media/image59.emf"/><Relationship Id="rId1" Type="http://schemas.openxmlformats.org/officeDocument/2006/relationships/image" Target="../media/image58.emf"/></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image" Target="../media/image6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6.emf"/><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image" Target="../media/image66.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image" Target="../media/image6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1.xml"/><Relationship Id="rId4" Type="http://schemas.openxmlformats.org/officeDocument/2006/relationships/image" Target="../media/image71.emf"/><Relationship Id="rId3" Type="http://schemas.openxmlformats.org/officeDocument/2006/relationships/image" Target="../media/image70.png"/><Relationship Id="rId2" Type="http://schemas.openxmlformats.org/officeDocument/2006/relationships/image" Target="../media/image67.png"/><Relationship Id="rId1" Type="http://schemas.openxmlformats.org/officeDocument/2006/relationships/image" Target="../media/image66.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72.emf"/><Relationship Id="rId1" Type="http://schemas.openxmlformats.org/officeDocument/2006/relationships/image" Target="../media/image65.emf"/></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xml"/><Relationship Id="rId4" Type="http://schemas.openxmlformats.org/officeDocument/2006/relationships/image" Target="../media/image74.emf"/><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73.emf"/></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1.xml"/><Relationship Id="rId4" Type="http://schemas.openxmlformats.org/officeDocument/2006/relationships/image" Target="../media/image74.emf"/><Relationship Id="rId3" Type="http://schemas.openxmlformats.org/officeDocument/2006/relationships/image" Target="../media/image75.png"/><Relationship Id="rId2" Type="http://schemas.openxmlformats.org/officeDocument/2006/relationships/image" Target="../media/image67.png"/><Relationship Id="rId1"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emf"/></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image" Target="../media/image77.emf"/><Relationship Id="rId2" Type="http://schemas.openxmlformats.org/officeDocument/2006/relationships/image" Target="../media/image74.emf"/><Relationship Id="rId1" Type="http://schemas.openxmlformats.org/officeDocument/2006/relationships/image" Target="../media/image76.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7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emf"/><Relationship Id="rId1"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Neural Networks &amp; NLP</a:t>
            </a:r>
            <a:endParaRPr lang="en-US" sz="3000" dirty="0">
              <a:solidFill>
                <a:schemeClr val="tx2"/>
              </a:solidFill>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971552"/>
            <a:ext cx="7543801" cy="3690305"/>
          </a:xfrm>
        </p:spPr>
        <p:txBody>
          <a:bodyPr/>
          <a:lstStyle/>
          <a:p>
            <a:r>
              <a:rPr lang="en-US" i="1" dirty="0"/>
              <a:t>Suppose a unit has:</a:t>
            </a:r>
            <a:endParaRPr lang="en-US" i="1" dirty="0"/>
          </a:p>
          <a:p>
            <a:pPr marL="6985" indent="680720"/>
            <a:r>
              <a:rPr lang="en-US" i="1" dirty="0">
                <a:latin typeface="Courier" pitchFamily="2" charset="0"/>
              </a:rPr>
              <a:t>w </a:t>
            </a:r>
            <a:r>
              <a:rPr lang="en-US" dirty="0">
                <a:latin typeface="Courier" pitchFamily="2" charset="0"/>
              </a:rPr>
              <a:t>= [0.2,0.3,0.9] </a:t>
            </a:r>
            <a:endParaRPr lang="en-US" dirty="0">
              <a:latin typeface="Courier" pitchFamily="2" charset="0"/>
            </a:endParaRPr>
          </a:p>
          <a:p>
            <a:pPr marL="6985" indent="68072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pPr marL="6985" indent="680720"/>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pic>
        <p:nvPicPr>
          <p:cNvPr id="10" name="Picture 9"/>
          <p:cNvPicPr>
            <a:picLocks noChangeAspect="1"/>
          </p:cNvPicPr>
          <p:nvPr/>
        </p:nvPicPr>
        <p:blipFill>
          <a:blip r:embed="rId3"/>
          <a:stretch>
            <a:fillRect/>
          </a:stretch>
        </p:blipFill>
        <p:spPr>
          <a:xfrm>
            <a:off x="914400" y="4246880"/>
            <a:ext cx="3754755" cy="7886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832964"/>
            <a:ext cx="7543801" cy="3828893"/>
          </a:xfrm>
        </p:spPr>
        <p:txBody>
          <a:bodyPr/>
          <a:lstStyle/>
          <a:p>
            <a:r>
              <a:rPr lang="en-US" i="1" dirty="0"/>
              <a:t>Suppose a unit has:</a:t>
            </a:r>
            <a:endParaRPr lang="en-US" i="1" dirty="0"/>
          </a:p>
          <a:p>
            <a:pPr marL="6985" indent="680720"/>
            <a:r>
              <a:rPr lang="en-US" i="1" dirty="0">
                <a:latin typeface="Courier" pitchFamily="2" charset="0"/>
              </a:rPr>
              <a:t>w </a:t>
            </a:r>
            <a:r>
              <a:rPr lang="en-US" dirty="0">
                <a:latin typeface="Courier" pitchFamily="2" charset="0"/>
              </a:rPr>
              <a:t>= [0.2,0.3,0.9] </a:t>
            </a:r>
            <a:endParaRPr lang="en-US" dirty="0">
              <a:latin typeface="Courier" pitchFamily="2" charset="0"/>
            </a:endParaRPr>
          </a:p>
          <a:p>
            <a:pPr marL="6985" indent="68072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pPr marL="6985" indent="680720"/>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pic>
        <p:nvPicPr>
          <p:cNvPr id="8" name="Picture 7"/>
          <p:cNvPicPr>
            <a:picLocks noChangeAspect="1"/>
          </p:cNvPicPr>
          <p:nvPr/>
        </p:nvPicPr>
        <p:blipFill>
          <a:blip r:embed="rId3"/>
          <a:stretch>
            <a:fillRect/>
          </a:stretch>
        </p:blipFill>
        <p:spPr>
          <a:xfrm>
            <a:off x="5201860" y="4138861"/>
            <a:ext cx="1420355" cy="1004641"/>
          </a:xfrm>
          <a:prstGeom prst="rect">
            <a:avLst/>
          </a:prstGeom>
        </p:spPr>
      </p:pic>
      <p:pic>
        <p:nvPicPr>
          <p:cNvPr id="9" name="Picture 8"/>
          <p:cNvPicPr>
            <a:picLocks noChangeAspect="1"/>
          </p:cNvPicPr>
          <p:nvPr/>
        </p:nvPicPr>
        <p:blipFill>
          <a:blip r:embed="rId4"/>
          <a:stretch>
            <a:fillRect/>
          </a:stretch>
        </p:blipFill>
        <p:spPr>
          <a:xfrm>
            <a:off x="6972300" y="4356072"/>
            <a:ext cx="866070" cy="588928"/>
          </a:xfrm>
          <a:prstGeom prst="rect">
            <a:avLst/>
          </a:prstGeom>
        </p:spPr>
      </p:pic>
      <p:pic>
        <p:nvPicPr>
          <p:cNvPr id="10" name="Picture 9"/>
          <p:cNvPicPr>
            <a:picLocks noChangeAspect="1"/>
          </p:cNvPicPr>
          <p:nvPr/>
        </p:nvPicPr>
        <p:blipFill>
          <a:blip r:embed="rId5"/>
          <a:stretch>
            <a:fillRect/>
          </a:stretch>
        </p:blipFill>
        <p:spPr>
          <a:xfrm>
            <a:off x="914400" y="4246880"/>
            <a:ext cx="3754755" cy="78867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b="0" dirty="0"/>
              <a:t>Non-Linear </a:t>
            </a:r>
            <a:r>
              <a:rPr lang="en-US" dirty="0"/>
              <a:t>Activation </a:t>
            </a:r>
            <a:r>
              <a:rPr lang="en-US" b="0" dirty="0"/>
              <a:t>Functions besides sigmoid</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333965" y="1200151"/>
            <a:ext cx="4355128" cy="2903419"/>
          </a:xfrm>
          <a:prstGeom prst="rect">
            <a:avLst/>
          </a:prstGeom>
        </p:spPr>
      </p:pic>
      <p:sp>
        <p:nvSpPr>
          <p:cNvPr id="8" name="TextBox 7"/>
          <p:cNvSpPr txBox="1"/>
          <p:nvPr/>
        </p:nvSpPr>
        <p:spPr>
          <a:xfrm>
            <a:off x="1905001" y="4248150"/>
            <a:ext cx="931537" cy="577081"/>
          </a:xfrm>
          <a:prstGeom prst="rect">
            <a:avLst/>
          </a:prstGeom>
          <a:noFill/>
        </p:spPr>
        <p:txBody>
          <a:bodyPr wrap="none" rtlCol="0">
            <a:spAutoFit/>
          </a:bodyPr>
          <a:lstStyle/>
          <a:p>
            <a:r>
              <a:rPr lang="en-US" sz="3150" dirty="0">
                <a:solidFill>
                  <a:srgbClr val="981535"/>
                </a:solidFill>
              </a:rPr>
              <a:t>tanh</a:t>
            </a:r>
            <a:endParaRPr lang="en-US" sz="3150" dirty="0">
              <a:solidFill>
                <a:srgbClr val="981535"/>
              </a:solidFill>
            </a:endParaRPr>
          </a:p>
        </p:txBody>
      </p:sp>
      <p:sp>
        <p:nvSpPr>
          <p:cNvPr id="9" name="TextBox 8"/>
          <p:cNvSpPr txBox="1"/>
          <p:nvPr/>
        </p:nvSpPr>
        <p:spPr>
          <a:xfrm>
            <a:off x="5245762" y="4114801"/>
            <a:ext cx="3516605" cy="1061829"/>
          </a:xfrm>
          <a:prstGeom prst="rect">
            <a:avLst/>
          </a:prstGeom>
          <a:noFill/>
        </p:spPr>
        <p:txBody>
          <a:bodyPr wrap="none" rtlCol="0">
            <a:spAutoFit/>
          </a:bodyPr>
          <a:lstStyle/>
          <a:p>
            <a:pPr algn="ctr"/>
            <a:r>
              <a:rPr lang="en-US" sz="3150" dirty="0" err="1">
                <a:solidFill>
                  <a:srgbClr val="981535"/>
                </a:solidFill>
              </a:rPr>
              <a:t>ReLU</a:t>
            </a:r>
            <a:endParaRPr lang="en-US" sz="3150" dirty="0">
              <a:solidFill>
                <a:srgbClr val="981535"/>
              </a:solidFill>
            </a:endParaRPr>
          </a:p>
          <a:p>
            <a:pPr algn="ctr"/>
            <a:r>
              <a:rPr lang="en-US" sz="3150" dirty="0">
                <a:solidFill>
                  <a:srgbClr val="981535"/>
                </a:solidFill>
              </a:rPr>
              <a:t>Rectified Linear Unit</a:t>
            </a:r>
            <a:endParaRPr lang="en-US" sz="3150" dirty="0">
              <a:solidFill>
                <a:srgbClr val="981535"/>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543050"/>
            <a:ext cx="1629834" cy="8001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743450" y="1173626"/>
            <a:ext cx="4457700" cy="2971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5397314" y="1637449"/>
            <a:ext cx="1975037" cy="485096"/>
          </a:xfrm>
          <a:prstGeom prst="rect">
            <a:avLst/>
          </a:prstGeom>
        </p:spPr>
      </p:pic>
      <p:sp>
        <p:nvSpPr>
          <p:cNvPr id="3" name="TextBox 2"/>
          <p:cNvSpPr txBox="1"/>
          <p:nvPr/>
        </p:nvSpPr>
        <p:spPr>
          <a:xfrm>
            <a:off x="6053971" y="977419"/>
            <a:ext cx="2119234" cy="461665"/>
          </a:xfrm>
          <a:prstGeom prst="rect">
            <a:avLst/>
          </a:prstGeom>
          <a:noFill/>
        </p:spPr>
        <p:txBody>
          <a:bodyPr wrap="none" rtlCol="0">
            <a:spAutoFit/>
          </a:bodyPr>
          <a:lstStyle/>
          <a:p>
            <a:r>
              <a:rPr lang="en-US" sz="2400" dirty="0"/>
              <a:t>Most Common:</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Units in Neural Networks</a:t>
            </a:r>
            <a:endParaRPr lang="en-US" sz="3000" dirty="0">
              <a:solidFill>
                <a:schemeClr val="tx2"/>
              </a:solidFill>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Feedforward Neural Networks</a:t>
            </a:r>
            <a:endParaRPr lang="en-US" dirty="0"/>
          </a:p>
        </p:txBody>
      </p:sp>
      <p:sp>
        <p:nvSpPr>
          <p:cNvPr id="3" name="Content Placeholder 2"/>
          <p:cNvSpPr>
            <a:spLocks noGrp="1"/>
          </p:cNvSpPr>
          <p:nvPr>
            <p:ph idx="1"/>
          </p:nvPr>
        </p:nvSpPr>
        <p:spPr/>
        <p:txBody>
          <a:bodyPr/>
          <a:lstStyle/>
          <a:p>
            <a:r>
              <a:rPr lang="en-US" dirty="0"/>
              <a:t>Can also be called </a:t>
            </a:r>
            <a:r>
              <a:rPr lang="en-US" b="1" dirty="0"/>
              <a:t>multi-layer </a:t>
            </a:r>
            <a:r>
              <a:rPr lang="en-US" b="1" dirty="0" err="1"/>
              <a:t>perceptrons</a:t>
            </a:r>
            <a:r>
              <a:rPr lang="en-US" b="1" dirty="0"/>
              <a:t> </a:t>
            </a:r>
            <a:r>
              <a:rPr lang="en-US" dirty="0"/>
              <a:t>(or </a:t>
            </a:r>
            <a:r>
              <a:rPr lang="en-US" b="1" dirty="0"/>
              <a:t>MLPs</a:t>
            </a:r>
            <a:r>
              <a:rPr lang="en-US" dirty="0"/>
              <a:t>)  for historical reasons</a:t>
            </a:r>
            <a:endParaRPr lang="en-US" dirty="0"/>
          </a:p>
          <a:p>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45272" y="2286001"/>
            <a:ext cx="4453459" cy="265271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950" y="0"/>
            <a:ext cx="8172450" cy="800100"/>
          </a:xfrm>
        </p:spPr>
        <p:txBody>
          <a:bodyPr>
            <a:normAutofit fontScale="90000"/>
          </a:bodyPr>
          <a:lstStyle/>
          <a:p>
            <a:r>
              <a:rPr lang="en-US" b="0" dirty="0"/>
              <a:t>Binary Logistic Regression as a 1-layer Network</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399197" y="1657352"/>
            <a:ext cx="458554" cy="454432"/>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500" dirty="0">
              <a:latin typeface="Times New Roman" panose="02020603050405020304" pitchFamily="18" charset="0"/>
              <a:cs typeface="Times New Roman" panose="02020603050405020304" pitchFamily="18" charset="0"/>
            </a:endParaRPr>
          </a:p>
        </p:txBody>
      </p:sp>
      <p:cxnSp>
        <p:nvCxnSpPr>
          <p:cNvPr id="14" name="Straight Arrow Connector 13"/>
          <p:cNvCxnSpPr/>
          <p:nvPr/>
        </p:nvCxnSpPr>
        <p:spPr bwMode="auto">
          <a:xfrm flipV="1">
            <a:off x="3695701" y="534754"/>
            <a:ext cx="7034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057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86740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343400" y="4180273"/>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20040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286000" y="3049356"/>
            <a:ext cx="2417998" cy="1122596"/>
          </a:xfrm>
          <a:prstGeom prst="straightConnector1">
            <a:avLst/>
          </a:prstGeom>
          <a:noFill/>
          <a:ln w="9525" cap="flat" cmpd="sng" algn="ctr">
            <a:noFill/>
            <a:prstDash val="solid"/>
            <a:round/>
            <a:headEnd type="none" w="med" len="med"/>
            <a:tailEnd type="arrow"/>
          </a:ln>
          <a:effectLst/>
        </p:spPr>
      </p:cxnSp>
      <p:sp>
        <p:nvSpPr>
          <p:cNvPr id="34" name="Oval 33"/>
          <p:cNvSpPr/>
          <p:nvPr/>
        </p:nvSpPr>
        <p:spPr bwMode="auto">
          <a:xfrm>
            <a:off x="7334251" y="4171952"/>
            <a:ext cx="457196"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6" name="Straight Arrow Connector 55"/>
          <p:cNvCxnSpPr>
            <a:stCxn id="34" idx="1"/>
            <a:endCxn id="13" idx="4"/>
          </p:cNvCxnSpPr>
          <p:nvPr/>
        </p:nvCxnSpPr>
        <p:spPr bwMode="auto">
          <a:xfrm flipH="1" flipV="1">
            <a:off x="4628474" y="2111784"/>
            <a:ext cx="277273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a:endCxn id="13" idx="4"/>
          </p:cNvCxnSpPr>
          <p:nvPr/>
        </p:nvCxnSpPr>
        <p:spPr bwMode="auto">
          <a:xfrm flipV="1">
            <a:off x="4572000" y="2111784"/>
            <a:ext cx="56474" cy="206848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1416102" y="2661864"/>
            <a:ext cx="966502"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5886451" y="4171952"/>
            <a:ext cx="492251" cy="507831"/>
          </a:xfrm>
          <a:prstGeom prst="rect">
            <a:avLst/>
          </a:prstGeom>
          <a:noFill/>
        </p:spPr>
        <p:txBody>
          <a:bodyPr wrap="squar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057400" y="4114802"/>
            <a:ext cx="457200" cy="507831"/>
          </a:xfrm>
          <a:prstGeom prst="rect">
            <a:avLst/>
          </a:prstGeom>
          <a:noFill/>
        </p:spPr>
        <p:txBody>
          <a:bodyPr wrap="square" rtlCol="0">
            <a:spAutoFit/>
          </a:bodyPr>
          <a:lstStyle/>
          <a:p>
            <a:r>
              <a:rPr lang="en-US" sz="2700" dirty="0"/>
              <a:t>x</a:t>
            </a:r>
            <a:r>
              <a:rPr lang="en-US" sz="2700" baseline="-25000" dirty="0"/>
              <a:t>1</a:t>
            </a:r>
            <a:endParaRPr lang="en-US" sz="2700" baseline="-25000" dirty="0"/>
          </a:p>
        </p:txBody>
      </p:sp>
      <p:cxnSp>
        <p:nvCxnSpPr>
          <p:cNvPr id="53" name="Straight Arrow Connector 52"/>
          <p:cNvCxnSpPr>
            <a:stCxn id="23" idx="1"/>
            <a:endCxn id="13" idx="4"/>
          </p:cNvCxnSpPr>
          <p:nvPr/>
        </p:nvCxnSpPr>
        <p:spPr bwMode="auto">
          <a:xfrm flipH="1" flipV="1">
            <a:off x="4628474" y="2111784"/>
            <a:ext cx="1305882"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p:cNvCxnSpPr>
            <a:stCxn id="21" idx="7"/>
            <a:endCxn id="13" idx="4"/>
          </p:cNvCxnSpPr>
          <p:nvPr/>
        </p:nvCxnSpPr>
        <p:spPr bwMode="auto">
          <a:xfrm flipV="1">
            <a:off x="2447645" y="2111784"/>
            <a:ext cx="2180829" cy="212988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p:cNvCxnSpPr>
            <a:stCxn id="25" idx="0"/>
            <a:endCxn id="13" idx="4"/>
          </p:cNvCxnSpPr>
          <p:nvPr/>
        </p:nvCxnSpPr>
        <p:spPr bwMode="auto">
          <a:xfrm flipV="1">
            <a:off x="3429000" y="2111784"/>
            <a:ext cx="1199474" cy="206016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mc:AlternateContent xmlns:mc="http://schemas.openxmlformats.org/markup-compatibility/2006">
        <mc:Choice xmlns:a14="http://schemas.microsoft.com/office/drawing/2010/main" Requires="a14">
          <p:sp>
            <p:nvSpPr>
              <p:cNvPr id="4" name="TextBox 3"/>
              <p:cNvSpPr txBox="1"/>
              <p:nvPr/>
            </p:nvSpPr>
            <p:spPr>
              <a:xfrm>
                <a:off x="5410200" y="1637285"/>
                <a:ext cx="2698698" cy="5078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a:rPr lang="en-US" sz="2700" i="1">
                          <a:latin typeface="Cambria Math" panose="02040503050406030204" pitchFamily="18" charset="0"/>
                          <a:ea typeface="Cambria Math" panose="02040503050406030204" pitchFamily="18" charset="0"/>
                        </a:rPr>
                        <m:t>𝜎</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𝑤</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p:sp>
            <p:nvSpPr>
              <p:cNvPr id="4" name="TextBox 3"/>
              <p:cNvSpPr txBox="1">
                <a:spLocks noRot="1" noChangeAspect="1" noMove="1" noResize="1" noEditPoints="1" noAdjustHandles="1" noChangeArrowheads="1" noChangeShapeType="1" noTextEdit="1"/>
              </p:cNvSpPr>
              <p:nvPr/>
            </p:nvSpPr>
            <p:spPr>
              <a:xfrm>
                <a:off x="5410200" y="1637285"/>
                <a:ext cx="2698698" cy="507831"/>
              </a:xfrm>
              <a:prstGeom prst="rect">
                <a:avLst/>
              </a:prstGeom>
              <a:blipFill rotWithShape="1">
                <a:blip r:embed="rId1"/>
                <a:stretch>
                  <a:fillRect t="-50" r="22" b="17"/>
                </a:stretch>
              </a:blipFill>
            </p:spPr>
            <p:txBody>
              <a:bodyPr/>
              <a:lstStyle/>
              <a:p>
                <a:r>
                  <a:rPr lang="en-GB" altLang="en-US">
                    <a:noFill/>
                  </a:rPr>
                  <a:t> </a:t>
                </a:r>
              </a:p>
            </p:txBody>
          </p:sp>
        </mc:Fallback>
      </mc:AlternateContent>
      <p:sp>
        <p:nvSpPr>
          <p:cNvPr id="27" name="TextBox 26"/>
          <p:cNvSpPr txBox="1"/>
          <p:nvPr/>
        </p:nvSpPr>
        <p:spPr>
          <a:xfrm>
            <a:off x="7286450" y="4171952"/>
            <a:ext cx="583141" cy="507831"/>
          </a:xfrm>
          <a:prstGeom prst="rect">
            <a:avLst/>
          </a:prstGeom>
          <a:noFill/>
        </p:spPr>
        <p:txBody>
          <a:bodyPr wrap="square" rtlCol="0">
            <a:spAutoFit/>
          </a:bodyPr>
          <a:lstStyle/>
          <a:p>
            <a:r>
              <a:rPr lang="en-US" sz="2700" dirty="0"/>
              <a:t>+1</a:t>
            </a:r>
            <a:endParaRPr lang="en-US" sz="2700" dirty="0"/>
          </a:p>
        </p:txBody>
      </p:sp>
      <p:sp>
        <p:nvSpPr>
          <p:cNvPr id="37" name="TextBox 36"/>
          <p:cNvSpPr txBox="1"/>
          <p:nvPr/>
        </p:nvSpPr>
        <p:spPr>
          <a:xfrm>
            <a:off x="3032164" y="2671735"/>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r>
              <a:rPr lang="en-US" sz="3000" baseline="-25000" dirty="0">
                <a:solidFill>
                  <a:srgbClr val="590A0E"/>
                </a:solidFill>
                <a:latin typeface="Times New Roman" panose="02020603050405020304" pitchFamily="18" charset="0"/>
                <a:cs typeface="Times New Roman" panose="02020603050405020304" pitchFamily="18" charset="0"/>
              </a:rPr>
              <a:t>1</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0" name="TextBox 39"/>
          <p:cNvSpPr txBox="1"/>
          <p:nvPr/>
        </p:nvSpPr>
        <p:spPr>
          <a:xfrm>
            <a:off x="4681066" y="2686051"/>
            <a:ext cx="633884" cy="553998"/>
          </a:xfrm>
          <a:prstGeom prst="rect">
            <a:avLst/>
          </a:prstGeom>
          <a:noFill/>
        </p:spPr>
        <p:txBody>
          <a:bodyPr wrap="square" rtlCol="0">
            <a:spAutoFit/>
          </a:bodyPr>
          <a:lstStyle/>
          <a:p>
            <a:r>
              <a:rPr lang="en-US" sz="3000" dirty="0" err="1">
                <a:solidFill>
                  <a:srgbClr val="590A0E"/>
                </a:solidFill>
                <a:latin typeface="Times New Roman" panose="02020603050405020304" pitchFamily="18" charset="0"/>
                <a:cs typeface="Times New Roman" panose="02020603050405020304" pitchFamily="18" charset="0"/>
              </a:rPr>
              <a:t>w</a:t>
            </a:r>
            <a:r>
              <a:rPr lang="en-US" sz="3000" baseline="-25000" dirty="0" err="1">
                <a:solidFill>
                  <a:srgbClr val="590A0E"/>
                </a:solidFill>
                <a:latin typeface="Times New Roman" panose="02020603050405020304" pitchFamily="18" charset="0"/>
                <a:cs typeface="Times New Roman" panose="02020603050405020304" pitchFamily="18" charset="0"/>
              </a:rPr>
              <a:t>n</a:t>
            </a:r>
            <a:endParaRPr lang="en-US" sz="3000" baseline="-25000" dirty="0">
              <a:solidFill>
                <a:srgbClr val="590A0E"/>
              </a:solidFill>
              <a:latin typeface="Times New Roman" panose="02020603050405020304" pitchFamily="18" charset="0"/>
              <a:cs typeface="Times New Roman" panose="02020603050405020304" pitchFamily="18" charset="0"/>
            </a:endParaRPr>
          </a:p>
        </p:txBody>
      </p:sp>
      <p:sp>
        <p:nvSpPr>
          <p:cNvPr id="41" name="TextBox 40"/>
          <p:cNvSpPr txBox="1"/>
          <p:nvPr/>
        </p:nvSpPr>
        <p:spPr>
          <a:xfrm>
            <a:off x="5995516" y="2700310"/>
            <a:ext cx="633884"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42" name="TextBox 41"/>
          <p:cNvSpPr txBox="1"/>
          <p:nvPr/>
        </p:nvSpPr>
        <p:spPr>
          <a:xfrm>
            <a:off x="7102471" y="2035945"/>
            <a:ext cx="1775486" cy="461665"/>
          </a:xfrm>
          <a:prstGeom prst="rect">
            <a:avLst/>
          </a:prstGeom>
          <a:noFill/>
        </p:spPr>
        <p:txBody>
          <a:bodyPr wrap="none" rtlCol="0">
            <a:spAutoFit/>
          </a:bodyPr>
          <a:lstStyle/>
          <a:p>
            <a:r>
              <a:rPr lang="en-US" sz="2400" dirty="0">
                <a:solidFill>
                  <a:schemeClr val="tx2"/>
                </a:solidFill>
              </a:rPr>
              <a:t>(y is a scalar)</a:t>
            </a:r>
            <a:endParaRPr lang="en-US" sz="2400" dirty="0">
              <a:solidFill>
                <a:schemeClr val="tx2"/>
              </a:solidFill>
            </a:endParaRPr>
          </a:p>
        </p:txBody>
      </p:sp>
      <p:sp>
        <p:nvSpPr>
          <p:cNvPr id="59" name="TextBox 58"/>
          <p:cNvSpPr txBox="1"/>
          <p:nvPr/>
        </p:nvSpPr>
        <p:spPr>
          <a:xfrm>
            <a:off x="4457701" y="1548454"/>
            <a:ext cx="429926" cy="646331"/>
          </a:xfrm>
          <a:prstGeom prst="rect">
            <a:avLst/>
          </a:prstGeom>
          <a:noFill/>
        </p:spPr>
        <p:txBody>
          <a:bodyPr wrap="none" rtlCol="0">
            <a:spAutoFit/>
          </a:bodyPr>
          <a:lstStyle/>
          <a:p>
            <a:r>
              <a:rPr lang="en-US" sz="3600" dirty="0" err="1"/>
              <a:t>σ</a:t>
            </a:r>
            <a:endParaRPr lang="en-US" sz="1015" dirty="0"/>
          </a:p>
        </p:txBody>
      </p:sp>
      <p:sp>
        <p:nvSpPr>
          <p:cNvPr id="64" name="TextBox 63"/>
          <p:cNvSpPr txBox="1"/>
          <p:nvPr/>
        </p:nvSpPr>
        <p:spPr>
          <a:xfrm>
            <a:off x="375063" y="1690560"/>
            <a:ext cx="2019989" cy="830997"/>
          </a:xfrm>
          <a:prstGeom prst="rect">
            <a:avLst/>
          </a:prstGeom>
          <a:noFill/>
        </p:spPr>
        <p:txBody>
          <a:bodyPr wrap="square" rtlCol="0">
            <a:spAutoFit/>
          </a:bodyPr>
          <a:lstStyle/>
          <a:p>
            <a:r>
              <a:rPr lang="en-US" sz="2400" dirty="0">
                <a:solidFill>
                  <a:schemeClr val="tx2"/>
                </a:solidFill>
              </a:rPr>
              <a:t>Output layer</a:t>
            </a:r>
            <a:endParaRPr lang="en-US" sz="2400" dirty="0">
              <a:solidFill>
                <a:schemeClr val="tx2"/>
              </a:solidFill>
            </a:endParaRPr>
          </a:p>
          <a:p>
            <a:r>
              <a:rPr lang="en-US" sz="2400" dirty="0">
                <a:solidFill>
                  <a:schemeClr val="tx2"/>
                </a:solidFill>
              </a:rPr>
              <a:t>(</a:t>
            </a:r>
            <a:r>
              <a:rPr lang="en-US" sz="2400" dirty="0" err="1"/>
              <a:t>σ</a:t>
            </a:r>
            <a:r>
              <a:rPr lang="en-US" sz="2400" dirty="0"/>
              <a:t> node)</a:t>
            </a:r>
            <a:endParaRPr lang="en-US" sz="2400" dirty="0">
              <a:solidFill>
                <a:schemeClr val="tx2"/>
              </a:solidFill>
            </a:endParaRPr>
          </a:p>
        </p:txBody>
      </p:sp>
      <p:sp>
        <p:nvSpPr>
          <p:cNvPr id="65" name="TextBox 64"/>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endParaRPr lang="en-US" sz="2400" dirty="0">
              <a:solidFill>
                <a:schemeClr val="tx2"/>
              </a:solidFill>
            </a:endParaRPr>
          </a:p>
          <a:p>
            <a:r>
              <a:rPr lang="en-US" sz="2400" dirty="0">
                <a:solidFill>
                  <a:schemeClr val="tx2"/>
                </a:solidFill>
              </a:rPr>
              <a:t>vector x</a:t>
            </a:r>
            <a:endParaRPr lang="en-US" sz="2400" dirty="0">
              <a:solidFill>
                <a:schemeClr val="tx2"/>
              </a:solidFill>
            </a:endParaRPr>
          </a:p>
        </p:txBody>
      </p:sp>
      <p:sp>
        <p:nvSpPr>
          <p:cNvPr id="60" name="TextBox 59"/>
          <p:cNvSpPr txBox="1"/>
          <p:nvPr/>
        </p:nvSpPr>
        <p:spPr>
          <a:xfrm>
            <a:off x="1912045" y="859851"/>
            <a:ext cx="5712461" cy="415498"/>
          </a:xfrm>
          <a:prstGeom prst="rect">
            <a:avLst/>
          </a:prstGeom>
          <a:noFill/>
        </p:spPr>
        <p:txBody>
          <a:bodyPr wrap="none" rtlCol="0">
            <a:spAutoFit/>
          </a:bodyPr>
          <a:lstStyle/>
          <a:p>
            <a:r>
              <a:rPr lang="en-US" sz="2100" dirty="0"/>
              <a:t>(we don't count the input layer in counting layers!)</a:t>
            </a:r>
            <a:endParaRPr lang="en-US" sz="2100" dirty="0"/>
          </a:p>
        </p:txBody>
      </p:sp>
      <p:sp>
        <p:nvSpPr>
          <p:cNvPr id="5" name="TextBox 4"/>
          <p:cNvSpPr txBox="1"/>
          <p:nvPr/>
        </p:nvSpPr>
        <p:spPr>
          <a:xfrm>
            <a:off x="1270330" y="3203170"/>
            <a:ext cx="917559" cy="369332"/>
          </a:xfrm>
          <a:prstGeom prst="rect">
            <a:avLst/>
          </a:prstGeom>
          <a:noFill/>
        </p:spPr>
        <p:txBody>
          <a:bodyPr wrap="none" rtlCol="0">
            <a:spAutoFit/>
          </a:bodyPr>
          <a:lstStyle/>
          <a:p>
            <a:r>
              <a:rPr lang="en-US" sz="1800" dirty="0">
                <a:solidFill>
                  <a:srgbClr val="627152"/>
                </a:solidFill>
              </a:rPr>
              <a:t>(vector)</a:t>
            </a:r>
            <a:endParaRPr lang="en-US" sz="1800" dirty="0">
              <a:solidFill>
                <a:srgbClr val="627152"/>
              </a:solidFill>
            </a:endParaRPr>
          </a:p>
        </p:txBody>
      </p:sp>
      <p:sp>
        <p:nvSpPr>
          <p:cNvPr id="35" name="TextBox 34"/>
          <p:cNvSpPr txBox="1"/>
          <p:nvPr/>
        </p:nvSpPr>
        <p:spPr>
          <a:xfrm>
            <a:off x="6378700" y="2937194"/>
            <a:ext cx="865622" cy="369332"/>
          </a:xfrm>
          <a:prstGeom prst="rect">
            <a:avLst/>
          </a:prstGeom>
          <a:noFill/>
        </p:spPr>
        <p:txBody>
          <a:bodyPr wrap="none" rtlCol="0">
            <a:spAutoFit/>
          </a:bodyPr>
          <a:lstStyle/>
          <a:p>
            <a:r>
              <a:rPr lang="en-US" sz="1800" dirty="0">
                <a:solidFill>
                  <a:srgbClr val="627152"/>
                </a:solidFill>
              </a:rPr>
              <a:t>(scalar)</a:t>
            </a:r>
            <a:endParaRPr lang="en-US" sz="1800" dirty="0">
              <a:solidFill>
                <a:srgbClr val="62715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539968" cy="800100"/>
          </a:xfrm>
        </p:spPr>
        <p:txBody>
          <a:bodyPr>
            <a:noAutofit/>
          </a:bodyPr>
          <a:lstStyle/>
          <a:p>
            <a:r>
              <a:rPr lang="en-US" sz="3000" dirty="0"/>
              <a:t>Multinomial Logistic Regression as a 1-layer Network</a:t>
            </a:r>
            <a:endParaRPr lang="en-US" sz="30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58140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505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0292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343401" y="1657352"/>
            <a:ext cx="457199"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p:cNvCxnSpPr>
          <p:nvPr/>
        </p:nvCxnSpPr>
        <p:spPr bwMode="auto">
          <a:xfrm flipV="1">
            <a:off x="3733801" y="534756"/>
            <a:ext cx="665396" cy="1122596"/>
          </a:xfrm>
          <a:prstGeom prst="straightConnector1">
            <a:avLst/>
          </a:prstGeom>
          <a:noFill/>
          <a:ln w="9525" cap="flat" cmpd="sng" algn="ctr">
            <a:noFill/>
            <a:prstDash val="solid"/>
            <a:round/>
            <a:headEnd type="none" w="med" len="med"/>
            <a:tailEnd type="arrow"/>
          </a:ln>
          <a:effectLst/>
        </p:spPr>
      </p:cxnSp>
      <p:sp>
        <p:nvSpPr>
          <p:cNvPr id="20" name="Oval 19"/>
          <p:cNvSpPr/>
          <p:nvPr/>
        </p:nvSpPr>
        <p:spPr bwMode="auto">
          <a:xfrm>
            <a:off x="396240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05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867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5720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200400"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247900" y="3049356"/>
            <a:ext cx="2456098"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390900" y="2133423"/>
            <a:ext cx="342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9" idx="4"/>
          </p:cNvCxnSpPr>
          <p:nvPr/>
        </p:nvCxnSpPr>
        <p:spPr bwMode="auto">
          <a:xfrm flipH="1" flipV="1">
            <a:off x="3733801" y="2133423"/>
            <a:ext cx="10286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3733801" y="2133423"/>
            <a:ext cx="2324099" cy="2038529"/>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1" idx="7"/>
            <a:endCxn id="9" idx="4"/>
          </p:cNvCxnSpPr>
          <p:nvPr/>
        </p:nvCxnSpPr>
        <p:spPr bwMode="auto">
          <a:xfrm flipV="1">
            <a:off x="2382604" y="2133423"/>
            <a:ext cx="1351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6813143" y="4171952"/>
            <a:ext cx="3810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3733801" y="2133423"/>
            <a:ext cx="3269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382604" y="2133423"/>
            <a:ext cx="21893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stCxn id="21" idx="7"/>
            <a:endCxn id="12" idx="4"/>
          </p:cNvCxnSpPr>
          <p:nvPr/>
        </p:nvCxnSpPr>
        <p:spPr bwMode="auto">
          <a:xfrm flipV="1">
            <a:off x="2382604" y="2133423"/>
            <a:ext cx="2875197" cy="21082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257801" y="2133423"/>
            <a:ext cx="17458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4572001" y="2133423"/>
            <a:ext cx="2431642"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a:endCxn id="9" idx="4"/>
          </p:cNvCxnSpPr>
          <p:nvPr/>
        </p:nvCxnSpPr>
        <p:spPr bwMode="auto">
          <a:xfrm flipH="1" flipV="1">
            <a:off x="3733801" y="2133423"/>
            <a:ext cx="2324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257801" y="2133423"/>
            <a:ext cx="8000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a:endCxn id="13" idx="4"/>
          </p:cNvCxnSpPr>
          <p:nvPr/>
        </p:nvCxnSpPr>
        <p:spPr bwMode="auto">
          <a:xfrm flipH="1" flipV="1">
            <a:off x="4572001" y="2133423"/>
            <a:ext cx="1904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a:endCxn id="12" idx="4"/>
          </p:cNvCxnSpPr>
          <p:nvPr/>
        </p:nvCxnSpPr>
        <p:spPr bwMode="auto">
          <a:xfrm flipV="1">
            <a:off x="4762500" y="2133423"/>
            <a:ext cx="4953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390900" y="2133423"/>
            <a:ext cx="11811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stCxn id="25" idx="0"/>
            <a:endCxn id="12" idx="4"/>
          </p:cNvCxnSpPr>
          <p:nvPr/>
        </p:nvCxnSpPr>
        <p:spPr bwMode="auto">
          <a:xfrm flipV="1">
            <a:off x="3390900" y="2133423"/>
            <a:ext cx="1866901"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2400300" y="2628900"/>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W</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5906347" y="4133420"/>
            <a:ext cx="44114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x</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84" name="TextBox 83"/>
          <p:cNvSpPr txBox="1"/>
          <p:nvPr/>
        </p:nvSpPr>
        <p:spPr>
          <a:xfrm>
            <a:off x="2057400" y="4171950"/>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x</a:t>
            </a:r>
            <a:r>
              <a:rPr lang="en-US" sz="2400" baseline="-25000" dirty="0">
                <a:latin typeface="Times New Roman" panose="02020603050405020304" pitchFamily="18" charset="0"/>
                <a:cs typeface="Times New Roman" panose="02020603050405020304" pitchFamily="18" charset="0"/>
              </a:rPr>
              <a:t>1</a:t>
            </a:r>
            <a:endParaRPr lang="en-US" sz="2400" baseline="-25000" dirty="0">
              <a:latin typeface="Times New Roman" panose="02020603050405020304" pitchFamily="18" charset="0"/>
              <a:cs typeface="Times New Roman" panose="02020603050405020304" pitchFamily="18" charset="0"/>
            </a:endParaRPr>
          </a:p>
        </p:txBody>
      </p:sp>
      <p:cxnSp>
        <p:nvCxnSpPr>
          <p:cNvPr id="53" name="Straight Arrow Connector 52"/>
          <p:cNvCxnSpPr>
            <a:stCxn id="23" idx="0"/>
            <a:endCxn id="13" idx="4"/>
          </p:cNvCxnSpPr>
          <p:nvPr/>
        </p:nvCxnSpPr>
        <p:spPr bwMode="auto">
          <a:xfrm flipH="1" flipV="1">
            <a:off x="4572001" y="2133423"/>
            <a:ext cx="1485899" cy="20385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41" name="TextBox 40"/>
          <p:cNvSpPr txBox="1"/>
          <p:nvPr/>
        </p:nvSpPr>
        <p:spPr>
          <a:xfrm>
            <a:off x="1457819" y="810047"/>
            <a:ext cx="7658100" cy="523220"/>
          </a:xfrm>
          <a:prstGeom prst="rect">
            <a:avLst/>
          </a:prstGeom>
          <a:noFill/>
        </p:spPr>
        <p:txBody>
          <a:bodyPr wrap="square" rtlCol="0">
            <a:spAutoFit/>
          </a:bodyPr>
          <a:lstStyle/>
          <a:p>
            <a:r>
              <a:rPr lang="en-US" sz="2800" dirty="0">
                <a:solidFill>
                  <a:srgbClr val="981535"/>
                </a:solidFill>
              </a:rPr>
              <a:t>Fully connected single layer network</a:t>
            </a:r>
            <a:endParaRPr lang="en-US" sz="2800" dirty="0">
              <a:solidFill>
                <a:srgbClr val="981535"/>
              </a:solidFill>
            </a:endParaRPr>
          </a:p>
        </p:txBody>
      </p:sp>
      <p:sp>
        <p:nvSpPr>
          <p:cNvPr id="3" name="Rectangle 2"/>
          <p:cNvSpPr/>
          <p:nvPr/>
        </p:nvSpPr>
        <p:spPr>
          <a:xfrm>
            <a:off x="1454558" y="3085033"/>
            <a:ext cx="1162215" cy="954107"/>
          </a:xfrm>
          <a:prstGeom prst="rect">
            <a:avLst/>
          </a:prstGeom>
        </p:spPr>
        <p:txBody>
          <a:bodyPr wrap="square">
            <a:spAutoFit/>
          </a:bodyPr>
          <a:lstStyle/>
          <a:p>
            <a:r>
              <a:rPr lang="en-US" sz="2800" dirty="0">
                <a:solidFill>
                  <a:schemeClr val="tx2"/>
                </a:solidFill>
              </a:rPr>
              <a:t>W is a matrix</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0" name="TextBox 39"/>
              <p:cNvSpPr txBox="1"/>
              <p:nvPr/>
            </p:nvSpPr>
            <p:spPr>
              <a:xfrm>
                <a:off x="5613211" y="1638661"/>
                <a:ext cx="3831644" cy="5078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m:t>
                      </m:r>
                      <m:r>
                        <m:rPr>
                          <m:nor/>
                        </m:rPr>
                        <a:rPr lang="en-US" sz="2700">
                          <a:latin typeface="Cambria Math" panose="02040503050406030204" pitchFamily="18" charset="0"/>
                        </a:rPr>
                        <m:t>softmax</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𝑊𝑥</m:t>
                      </m:r>
                      <m:r>
                        <a:rPr lang="en-US" sz="2700" i="1">
                          <a:latin typeface="Cambria Math" panose="02040503050406030204" pitchFamily="18" charset="0"/>
                          <a:ea typeface="Cambria Math" panose="02040503050406030204" pitchFamily="18" charset="0"/>
                        </a:rPr>
                        <m:t>+</m:t>
                      </m:r>
                      <m:r>
                        <a:rPr lang="en-US" sz="2700" i="1">
                          <a:latin typeface="Cambria Math" panose="02040503050406030204" pitchFamily="18" charset="0"/>
                          <a:ea typeface="Cambria Math" panose="02040503050406030204" pitchFamily="18" charset="0"/>
                        </a:rPr>
                        <m:t>𝑏</m:t>
                      </m:r>
                      <m:r>
                        <a:rPr lang="en-US" sz="2700" i="1">
                          <a:latin typeface="Cambria Math" panose="02040503050406030204" pitchFamily="18" charset="0"/>
                          <a:ea typeface="Cambria Math" panose="02040503050406030204" pitchFamily="18" charset="0"/>
                        </a:rPr>
                        <m:t>)</m:t>
                      </m:r>
                    </m:oMath>
                  </m:oMathPara>
                </a14:m>
                <a:endParaRPr lang="en-US" sz="2700" dirty="0"/>
              </a:p>
            </p:txBody>
          </p:sp>
        </mc:Choice>
        <mc:Fallback>
          <p:sp>
            <p:nvSpPr>
              <p:cNvPr id="40" name="TextBox 39"/>
              <p:cNvSpPr txBox="1">
                <a:spLocks noRot="1" noChangeAspect="1" noMove="1" noResize="1" noEditPoints="1" noAdjustHandles="1" noChangeArrowheads="1" noChangeShapeType="1" noTextEdit="1"/>
              </p:cNvSpPr>
              <p:nvPr/>
            </p:nvSpPr>
            <p:spPr>
              <a:xfrm>
                <a:off x="5613211" y="1638661"/>
                <a:ext cx="3831644" cy="507831"/>
              </a:xfrm>
              <a:prstGeom prst="rect">
                <a:avLst/>
              </a:prstGeom>
              <a:blipFill rotWithShape="1">
                <a:blip r:embed="rId1"/>
                <a:stretch>
                  <a:fillRect l="-12" t="-71" r="13" b="38"/>
                </a:stretch>
              </a:blipFill>
            </p:spPr>
            <p:txBody>
              <a:bodyPr/>
              <a:lstStyle/>
              <a:p>
                <a:r>
                  <a:rPr lang="en-GB" altLang="en-US">
                    <a:noFill/>
                  </a:rPr>
                  <a:t> </a:t>
                </a:r>
              </a:p>
            </p:txBody>
          </p:sp>
        </mc:Fallback>
      </mc:AlternateContent>
      <p:sp>
        <p:nvSpPr>
          <p:cNvPr id="42" name="TextBox 41"/>
          <p:cNvSpPr txBox="1"/>
          <p:nvPr/>
        </p:nvSpPr>
        <p:spPr>
          <a:xfrm>
            <a:off x="6791326" y="4236735"/>
            <a:ext cx="471604" cy="415498"/>
          </a:xfrm>
          <a:prstGeom prst="rect">
            <a:avLst/>
          </a:prstGeom>
          <a:noFill/>
        </p:spPr>
        <p:txBody>
          <a:bodyPr wrap="none" rtlCol="0">
            <a:spAutoFit/>
          </a:bodyPr>
          <a:lstStyle/>
          <a:p>
            <a:r>
              <a:rPr lang="en-US" sz="2100" dirty="0">
                <a:latin typeface="Times New Roman" panose="02020603050405020304" pitchFamily="18" charset="0"/>
                <a:cs typeface="Times New Roman" panose="02020603050405020304" pitchFamily="18" charset="0"/>
              </a:rPr>
              <a:t>+1</a:t>
            </a:r>
            <a:endParaRPr lang="en-US" sz="2100" dirty="0">
              <a:latin typeface="Times New Roman" panose="02020603050405020304" pitchFamily="18" charset="0"/>
              <a:cs typeface="Times New Roman" panose="02020603050405020304" pitchFamily="18" charset="0"/>
            </a:endParaRPr>
          </a:p>
        </p:txBody>
      </p:sp>
      <p:sp>
        <p:nvSpPr>
          <p:cNvPr id="43" name="Rectangle 42"/>
          <p:cNvSpPr/>
          <p:nvPr/>
        </p:nvSpPr>
        <p:spPr>
          <a:xfrm>
            <a:off x="6686517" y="2022047"/>
            <a:ext cx="2310652" cy="523220"/>
          </a:xfrm>
          <a:prstGeom prst="rect">
            <a:avLst/>
          </a:prstGeom>
        </p:spPr>
        <p:txBody>
          <a:bodyPr wrap="square">
            <a:spAutoFit/>
          </a:bodyPr>
          <a:lstStyle/>
          <a:p>
            <a:r>
              <a:rPr lang="en-US" sz="2800" dirty="0">
                <a:solidFill>
                  <a:schemeClr val="tx2"/>
                </a:solidFill>
              </a:rPr>
              <a:t>y is a vector</a:t>
            </a:r>
            <a:endParaRPr lang="en-US" sz="2800" dirty="0">
              <a:solidFill>
                <a:schemeClr val="tx2"/>
              </a:solidFill>
            </a:endParaRPr>
          </a:p>
        </p:txBody>
      </p:sp>
      <p:sp>
        <p:nvSpPr>
          <p:cNvPr id="45" name="TextBox 44"/>
          <p:cNvSpPr txBox="1"/>
          <p:nvPr/>
        </p:nvSpPr>
        <p:spPr>
          <a:xfrm>
            <a:off x="3494713" y="1172235"/>
            <a:ext cx="457200"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y</a:t>
            </a:r>
            <a:r>
              <a:rPr lang="en-US" sz="2400" baseline="-25000" dirty="0">
                <a:latin typeface="Times New Roman" panose="02020603050405020304" pitchFamily="18" charset="0"/>
                <a:cs typeface="Times New Roman" panose="02020603050405020304" pitchFamily="18" charset="0"/>
              </a:rPr>
              <a:t>1</a:t>
            </a:r>
            <a:endParaRPr lang="en-US" sz="2400" baseline="-250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4987437" y="1167771"/>
            <a:ext cx="457200"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y</a:t>
            </a:r>
            <a:r>
              <a:rPr lang="en-US" sz="2400" baseline="-25000" dirty="0" err="1">
                <a:latin typeface="Times New Roman" panose="02020603050405020304" pitchFamily="18" charset="0"/>
                <a:cs typeface="Times New Roman" panose="02020603050405020304" pitchFamily="18" charset="0"/>
              </a:rPr>
              <a:t>n</a:t>
            </a:r>
            <a:endParaRPr lang="en-US" sz="2400" baseline="-25000" dirty="0">
              <a:latin typeface="Times New Roman" panose="02020603050405020304" pitchFamily="18" charset="0"/>
              <a:cs typeface="Times New Roman" panose="02020603050405020304" pitchFamily="18" charset="0"/>
            </a:endParaRPr>
          </a:p>
        </p:txBody>
      </p:sp>
      <p:sp>
        <p:nvSpPr>
          <p:cNvPr id="48" name="Rectangle 47"/>
          <p:cNvSpPr/>
          <p:nvPr/>
        </p:nvSpPr>
        <p:spPr>
          <a:xfrm>
            <a:off x="6805269" y="3110564"/>
            <a:ext cx="2310652" cy="523220"/>
          </a:xfrm>
          <a:prstGeom prst="rect">
            <a:avLst/>
          </a:prstGeom>
        </p:spPr>
        <p:txBody>
          <a:bodyPr wrap="square">
            <a:spAutoFit/>
          </a:bodyPr>
          <a:lstStyle/>
          <a:p>
            <a:r>
              <a:rPr lang="en-US" sz="2800" dirty="0">
                <a:solidFill>
                  <a:schemeClr val="tx2"/>
                </a:solidFill>
              </a:rPr>
              <a:t>b is a vector</a:t>
            </a:r>
            <a:endParaRPr lang="en-US" sz="2800" dirty="0">
              <a:solidFill>
                <a:schemeClr val="tx2"/>
              </a:solidFill>
            </a:endParaRPr>
          </a:p>
        </p:txBody>
      </p:sp>
      <p:sp>
        <p:nvSpPr>
          <p:cNvPr id="50" name="TextBox 49"/>
          <p:cNvSpPr txBox="1"/>
          <p:nvPr/>
        </p:nvSpPr>
        <p:spPr>
          <a:xfrm>
            <a:off x="6214718" y="2602472"/>
            <a:ext cx="457200" cy="553998"/>
          </a:xfrm>
          <a:prstGeom prst="rect">
            <a:avLst/>
          </a:prstGeom>
          <a:noFill/>
        </p:spPr>
        <p:txBody>
          <a:bodyPr wrap="square" rtlCol="0">
            <a:spAutoFit/>
          </a:bodyPr>
          <a:lstStyle/>
          <a:p>
            <a:r>
              <a:rPr lang="en-US" sz="3000" dirty="0">
                <a:solidFill>
                  <a:srgbClr val="590A0E"/>
                </a:solidFill>
                <a:latin typeface="Times New Roman" panose="02020603050405020304" pitchFamily="18" charset="0"/>
                <a:cs typeface="Times New Roman" panose="02020603050405020304" pitchFamily="18" charset="0"/>
              </a:rPr>
              <a:t>b</a:t>
            </a:r>
            <a:endParaRPr lang="en-US" sz="3000" dirty="0">
              <a:solidFill>
                <a:srgbClr val="590A0E"/>
              </a:solidFill>
              <a:latin typeface="Times New Roman" panose="02020603050405020304" pitchFamily="18" charset="0"/>
              <a:cs typeface="Times New Roman" panose="02020603050405020304" pitchFamily="18" charset="0"/>
            </a:endParaRPr>
          </a:p>
        </p:txBody>
      </p:sp>
      <p:sp>
        <p:nvSpPr>
          <p:cNvPr id="55" name="TextBox 54"/>
          <p:cNvSpPr txBox="1"/>
          <p:nvPr/>
        </p:nvSpPr>
        <p:spPr>
          <a:xfrm>
            <a:off x="3570952" y="1607718"/>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0" name="TextBox 69"/>
          <p:cNvSpPr txBox="1"/>
          <p:nvPr/>
        </p:nvSpPr>
        <p:spPr>
          <a:xfrm>
            <a:off x="4423224" y="1567219"/>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2" name="TextBox 71"/>
          <p:cNvSpPr txBox="1"/>
          <p:nvPr/>
        </p:nvSpPr>
        <p:spPr>
          <a:xfrm>
            <a:off x="5113408" y="1578897"/>
            <a:ext cx="333746"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s</a:t>
            </a:r>
            <a:endParaRPr lang="en-US" sz="3000" dirty="0">
              <a:latin typeface="Times New Roman" panose="02020603050405020304" pitchFamily="18" charset="0"/>
              <a:cs typeface="Times New Roman" panose="02020603050405020304" pitchFamily="18" charset="0"/>
            </a:endParaRPr>
          </a:p>
        </p:txBody>
      </p:sp>
      <p:sp>
        <p:nvSpPr>
          <p:cNvPr id="73" name="TextBox 72"/>
          <p:cNvSpPr txBox="1"/>
          <p:nvPr/>
        </p:nvSpPr>
        <p:spPr>
          <a:xfrm>
            <a:off x="375062" y="1690560"/>
            <a:ext cx="2330037" cy="830997"/>
          </a:xfrm>
          <a:prstGeom prst="rect">
            <a:avLst/>
          </a:prstGeom>
          <a:noFill/>
        </p:spPr>
        <p:txBody>
          <a:bodyPr wrap="square" rtlCol="0">
            <a:spAutoFit/>
          </a:bodyPr>
          <a:lstStyle/>
          <a:p>
            <a:r>
              <a:rPr lang="en-US" sz="2400" dirty="0">
                <a:solidFill>
                  <a:schemeClr val="tx2"/>
                </a:solidFill>
              </a:rPr>
              <a:t>Output layer</a:t>
            </a:r>
            <a:endParaRPr lang="en-US" sz="2400" dirty="0">
              <a:solidFill>
                <a:schemeClr val="tx2"/>
              </a:solidFill>
            </a:endParaRPr>
          </a:p>
          <a:p>
            <a:r>
              <a:rPr lang="en-US" sz="2400" dirty="0">
                <a:solidFill>
                  <a:schemeClr val="tx2"/>
                </a:solidFill>
              </a:rPr>
              <a:t>(</a:t>
            </a:r>
            <a:r>
              <a:rPr lang="en-US" sz="2400" dirty="0" err="1"/>
              <a:t>softmax</a:t>
            </a:r>
            <a:r>
              <a:rPr lang="en-US" sz="2400" dirty="0"/>
              <a:t> nodes)</a:t>
            </a:r>
            <a:endParaRPr lang="en-US" sz="2400" dirty="0">
              <a:solidFill>
                <a:schemeClr val="tx2"/>
              </a:solidFill>
            </a:endParaRPr>
          </a:p>
        </p:txBody>
      </p:sp>
      <p:sp>
        <p:nvSpPr>
          <p:cNvPr id="75" name="TextBox 74"/>
          <p:cNvSpPr txBox="1"/>
          <p:nvPr/>
        </p:nvSpPr>
        <p:spPr>
          <a:xfrm>
            <a:off x="228304" y="4134030"/>
            <a:ext cx="1528111" cy="830997"/>
          </a:xfrm>
          <a:prstGeom prst="rect">
            <a:avLst/>
          </a:prstGeom>
          <a:noFill/>
        </p:spPr>
        <p:txBody>
          <a:bodyPr wrap="none" rtlCol="0">
            <a:spAutoFit/>
          </a:bodyPr>
          <a:lstStyle/>
          <a:p>
            <a:r>
              <a:rPr lang="en-US" sz="2400" dirty="0">
                <a:solidFill>
                  <a:schemeClr val="tx2"/>
                </a:solidFill>
              </a:rPr>
              <a:t>Input layer</a:t>
            </a:r>
            <a:endParaRPr lang="en-US" sz="2400" dirty="0">
              <a:solidFill>
                <a:schemeClr val="tx2"/>
              </a:solidFill>
            </a:endParaRPr>
          </a:p>
          <a:p>
            <a:r>
              <a:rPr lang="en-US" sz="2400" dirty="0">
                <a:solidFill>
                  <a:schemeClr val="tx2"/>
                </a:solidFill>
              </a:rPr>
              <a:t>scalars</a:t>
            </a:r>
            <a:endParaRPr lang="en-US" sz="2400" dirty="0">
              <a:solidFill>
                <a:schemeClr val="tx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rmAutofit fontScale="90000"/>
          </a:bodyPr>
          <a:lstStyle/>
          <a:p>
            <a:r>
              <a:rPr lang="en-US" dirty="0"/>
              <a:t>Reminder: </a:t>
            </a:r>
            <a:r>
              <a:rPr lang="en-US" dirty="0" err="1"/>
              <a:t>softmax</a:t>
            </a:r>
            <a:r>
              <a:rPr lang="en-US" dirty="0"/>
              <a:t>: a generalization of sigmoid</a:t>
            </a:r>
            <a:endParaRPr lang="en-US" dirty="0"/>
          </a:p>
        </p:txBody>
      </p:sp>
      <p:sp>
        <p:nvSpPr>
          <p:cNvPr id="3" name="Content Placeholder 2"/>
          <p:cNvSpPr>
            <a:spLocks noGrp="1"/>
          </p:cNvSpPr>
          <p:nvPr>
            <p:ph idx="1"/>
          </p:nvPr>
        </p:nvSpPr>
        <p:spPr>
          <a:xfrm>
            <a:off x="447634" y="702612"/>
            <a:ext cx="8524917" cy="4321186"/>
          </a:xfrm>
        </p:spPr>
        <p:txBody>
          <a:bodyPr/>
          <a:lstStyle/>
          <a:p>
            <a:r>
              <a:rPr lang="en-US" dirty="0"/>
              <a:t>For a vector </a:t>
            </a:r>
            <a:r>
              <a:rPr lang="en-US" i="1" dirty="0"/>
              <a:t>z </a:t>
            </a:r>
            <a:r>
              <a:rPr lang="en-US" dirty="0"/>
              <a:t>of dimensionality </a:t>
            </a:r>
            <a:r>
              <a:rPr lang="en-US" i="1" dirty="0"/>
              <a:t>k</a:t>
            </a:r>
            <a:r>
              <a:rPr lang="en-US" dirty="0"/>
              <a:t>, the </a:t>
            </a:r>
            <a:r>
              <a:rPr lang="en-US" dirty="0" err="1"/>
              <a:t>softmax</a:t>
            </a:r>
            <a:r>
              <a:rPr lang="en-US" dirty="0"/>
              <a:t> is:</a:t>
            </a:r>
            <a:endParaRPr lang="en-US" dirty="0"/>
          </a:p>
          <a:p>
            <a:endParaRPr lang="en-US" dirty="0"/>
          </a:p>
          <a:p>
            <a:endParaRPr lang="en-US" dirty="0"/>
          </a:p>
          <a:p>
            <a:endParaRPr lang="en-US" dirty="0"/>
          </a:p>
          <a:p>
            <a:endParaRPr lang="en-US" dirty="0"/>
          </a:p>
          <a:p>
            <a:r>
              <a:rPr lang="en-US" dirty="0"/>
              <a:t>Example:</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481" y="2419082"/>
            <a:ext cx="4871538" cy="893596"/>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844" y="1352394"/>
            <a:ext cx="7581148" cy="109537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853" y="3638391"/>
            <a:ext cx="3920288" cy="46121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4355" y="4081086"/>
            <a:ext cx="4640932" cy="403559"/>
          </a:xfrm>
          <a:prstGeom prst="rect">
            <a:avLst/>
          </a:prstGeom>
        </p:spPr>
      </p:pic>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t="35130" r="76021" b="30435"/>
          <a:stretch>
            <a:fillRect/>
          </a:stretch>
        </p:blipFill>
        <p:spPr>
          <a:xfrm>
            <a:off x="1371600" y="4099560"/>
            <a:ext cx="1818005" cy="3771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48501" y="2190534"/>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4" name="Rectangle 63"/>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mc:AlternateContent xmlns:mc="http://schemas.openxmlformats.org/markup-compatibility/2006">
        <mc:Choice xmlns:a14="http://schemas.microsoft.com/office/drawing/2010/main" Requires="a14">
          <p:sp>
            <p:nvSpPr>
              <p:cNvPr id="4" name="TextBox 3"/>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 name="TextBox 3"/>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w="79375">
            <a:solidFill>
              <a:srgbClr val="0000FF"/>
            </a:solidFill>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341605"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 name="TextBox 3"/>
          <p:cNvSpPr txBox="1"/>
          <p:nvPr/>
        </p:nvSpPr>
        <p:spPr>
          <a:xfrm>
            <a:off x="3846289" y="4194801"/>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4905649" y="2283970"/>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endParaRPr lang="en-US" sz="2400" dirty="0">
              <a:latin typeface="Times New Roman" panose="02020603050405020304" pitchFamily="18" charset="0"/>
              <a:cs typeface="Times New Roman" panose="02020603050405020304" pitchFamily="18" charset="0"/>
            </a:endParaRPr>
          </a:p>
        </p:txBody>
      </p:sp>
      <p:sp>
        <p:nvSpPr>
          <p:cNvPr id="48" name="TextBox 47"/>
          <p:cNvSpPr txBox="1"/>
          <p:nvPr/>
        </p:nvSpPr>
        <p:spPr>
          <a:xfrm>
            <a:off x="2898295" y="2442584"/>
            <a:ext cx="1001759" cy="600164"/>
          </a:xfrm>
          <a:prstGeom prst="rect">
            <a:avLst/>
          </a:prstGeom>
          <a:noFill/>
        </p:spPr>
        <p:txBody>
          <a:bodyPr wrap="square" rtlCol="0">
            <a:spAutoFit/>
          </a:bodyPr>
          <a:lstStyle/>
          <a:p>
            <a:r>
              <a:rPr lang="en-US" sz="3300" dirty="0" err="1">
                <a:solidFill>
                  <a:srgbClr val="0000FF"/>
                </a:solidFill>
                <a:latin typeface="Times New Roman" panose="02020603050405020304" pitchFamily="18" charset="0"/>
                <a:cs typeface="Times New Roman" panose="02020603050405020304" pitchFamily="18" charset="0"/>
              </a:rPr>
              <a:t>W</a:t>
            </a:r>
            <a:r>
              <a:rPr lang="en-US" sz="4500" baseline="-25000" dirty="0" err="1">
                <a:solidFill>
                  <a:srgbClr val="0000FF"/>
                </a:solidFill>
                <a:latin typeface="Times New Roman" panose="02020603050405020304" pitchFamily="18" charset="0"/>
                <a:cs typeface="Times New Roman" panose="02020603050405020304" pitchFamily="18" charset="0"/>
              </a:rPr>
              <a:t>ji</a:t>
            </a:r>
            <a:endParaRPr lang="en-US" sz="3300" baseline="-25000" dirty="0">
              <a:solidFill>
                <a:srgbClr val="0000FF"/>
              </a:solidFill>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a:off x="3600451" y="2946902"/>
            <a:ext cx="812600" cy="596399"/>
          </a:xfrm>
          <a:prstGeom prst="straightConnector1">
            <a:avLst/>
          </a:prstGeom>
          <a:ln w="38100">
            <a:solidFill>
              <a:srgbClr val="0000FF"/>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342475" y="3132587"/>
            <a:ext cx="2310652" cy="523220"/>
          </a:xfrm>
          <a:prstGeom prst="rect">
            <a:avLst/>
          </a:prstGeom>
        </p:spPr>
        <p:txBody>
          <a:bodyPr wrap="square">
            <a:spAutoFit/>
          </a:bodyPr>
          <a:lstStyle/>
          <a:p>
            <a:r>
              <a:rPr lang="en-US" sz="2800" dirty="0">
                <a:solidFill>
                  <a:schemeClr val="tx2"/>
                </a:solidFill>
              </a:rPr>
              <a:t>vector</a:t>
            </a:r>
            <a:endParaRPr lang="en-US" sz="2800" dirty="0">
              <a:solidFill>
                <a:schemeClr val="tx2"/>
              </a:solidFill>
            </a:endParaRPr>
          </a:p>
        </p:txBody>
      </p:sp>
      <p:sp>
        <p:nvSpPr>
          <p:cNvPr id="51" name="Rectangle 50"/>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53" name="TextBox 52"/>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53" name="TextBox 52"/>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5" name="TextBox 54"/>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This is in your brain</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891196" y="1123952"/>
            <a:ext cx="5285411" cy="3408033"/>
          </a:xfrm>
          <a:prstGeom prst="rect">
            <a:avLst/>
          </a:prstGeom>
        </p:spPr>
      </p:pic>
      <p:sp>
        <p:nvSpPr>
          <p:cNvPr id="3" name="Rectangle 2"/>
          <p:cNvSpPr/>
          <p:nvPr/>
        </p:nvSpPr>
        <p:spPr>
          <a:xfrm>
            <a:off x="4558748" y="4637184"/>
            <a:ext cx="4572000" cy="404085"/>
          </a:xfrm>
          <a:prstGeom prst="rect">
            <a:avLst/>
          </a:prstGeom>
        </p:spPr>
        <p:txBody>
          <a:bodyPr>
            <a:spAutoFit/>
          </a:bodyPr>
          <a:lstStyle/>
          <a:p>
            <a:r>
              <a:rPr lang="en-US" sz="1015" dirty="0"/>
              <a:t>By </a:t>
            </a:r>
            <a:r>
              <a:rPr lang="en-US" sz="1015" dirty="0" err="1"/>
              <a:t>BruceBlaus</a:t>
            </a:r>
            <a:r>
              <a:rPr lang="en-US" sz="1015" dirty="0"/>
              <a:t> - Own work, CC BY 3.0, https://</a:t>
            </a:r>
            <a:r>
              <a:rPr lang="en-US" sz="1015" dirty="0" err="1"/>
              <a:t>commons.wikimedia.org</a:t>
            </a:r>
            <a:r>
              <a:rPr lang="en-US" sz="1015" dirty="0"/>
              <a:t>/w/</a:t>
            </a:r>
            <a:r>
              <a:rPr lang="en-US" sz="1015" dirty="0" err="1"/>
              <a:t>index.php?curid</a:t>
            </a:r>
            <a:r>
              <a:rPr lang="en-US" sz="1015" dirty="0"/>
              <a:t>=28761830</a:t>
            </a:r>
            <a:endParaRPr lang="en-US" sz="1015"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scalar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794050" y="8953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01704"/>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5022650" y="1371423"/>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5022650" y="1371423"/>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71423"/>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p:sp>
        <p:nvSpPr>
          <p:cNvPr id="47" name="Rectangle 46"/>
          <p:cNvSpPr/>
          <p:nvPr/>
        </p:nvSpPr>
        <p:spPr>
          <a:xfrm>
            <a:off x="7470192" y="854432"/>
            <a:ext cx="2310652" cy="523220"/>
          </a:xfrm>
          <a:prstGeom prst="rect">
            <a:avLst/>
          </a:prstGeom>
        </p:spPr>
        <p:txBody>
          <a:bodyPr wrap="square">
            <a:spAutoFit/>
          </a:bodyPr>
          <a:lstStyle/>
          <a:p>
            <a:r>
              <a:rPr lang="en-US" sz="2800" dirty="0">
                <a:solidFill>
                  <a:schemeClr val="tx2"/>
                </a:solidFill>
              </a:rPr>
              <a:t>y is a scalar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8" name="TextBox 47"/>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8" name="TextBox 47"/>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5" y="885680"/>
                <a:ext cx="1555619"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a:rPr lang="en-US" sz="3000" i="1">
                          <a:latin typeface="Cambria Math" panose="02040503050406030204" pitchFamily="18" charset="0"/>
                          <a:ea typeface="Cambria Math" panose="02040503050406030204" pitchFamily="18" charset="0"/>
                        </a:rPr>
                        <m:t>𝜎</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5" y="885680"/>
                <a:ext cx="1555619" cy="461665"/>
              </a:xfrm>
              <a:prstGeom prst="rect">
                <a:avLst/>
              </a:prstGeom>
              <a:blipFill rotWithShape="1">
                <a:blip r:embed="rId3"/>
                <a:stretch>
                  <a:fillRect l="-40" t="-106" r="-1683" b="110"/>
                </a:stretch>
              </a:blipFill>
            </p:spPr>
            <p:txBody>
              <a:bodyPr/>
              <a:lstStyle/>
              <a:p>
                <a:r>
                  <a:rPr lang="en-GB"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Two-Layer Network with </a:t>
            </a:r>
            <a:r>
              <a:rPr lang="en-US" b="0" dirty="0" err="1"/>
              <a:t>softmax</a:t>
            </a:r>
            <a:r>
              <a:rPr lang="en-US" b="0" dirty="0"/>
              <a:t> output</a:t>
            </a:r>
            <a:endParaRPr lang="en-US" b="0" dirty="0"/>
          </a:p>
        </p:txBody>
      </p:sp>
      <p:sp>
        <p:nvSpPr>
          <p:cNvPr id="8" name="Oval 7"/>
          <p:cNvSpPr/>
          <p:nvPr/>
        </p:nvSpPr>
        <p:spPr bwMode="auto">
          <a:xfrm>
            <a:off x="4184450" y="27241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9558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4305574" y="906304"/>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56322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794050" y="23431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4184450" y="1312656"/>
            <a:ext cx="188079" cy="1030496"/>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H="1" flipV="1">
            <a:off x="4534174" y="1382375"/>
            <a:ext cx="4884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4534174" y="1382375"/>
            <a:ext cx="1326676" cy="960777"/>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4346095" y="1382375"/>
            <a:ext cx="188079" cy="10304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4565450" y="4552952"/>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8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6394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50988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7272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12850" y="3049356"/>
            <a:ext cx="2494197"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955850" y="2819223"/>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4240246" y="2793871"/>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4184450" y="2819223"/>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2974495" y="2819223"/>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7308650" y="4171952"/>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4184450" y="2819223"/>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2974495" y="2819223"/>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2985655" y="2819223"/>
            <a:ext cx="2875195"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5860850" y="2819223"/>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5022650" y="2819223"/>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5098850" y="2800352"/>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5860850" y="2819223"/>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5022650" y="2800352"/>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5327450" y="2820756"/>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a:stCxn id="25" idx="0"/>
            <a:endCxn id="13" idx="4"/>
          </p:cNvCxnSpPr>
          <p:nvPr/>
        </p:nvCxnSpPr>
        <p:spPr bwMode="auto">
          <a:xfrm flipV="1">
            <a:off x="3955850" y="2819223"/>
            <a:ext cx="1066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3993950" y="2819223"/>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6" name="TextBox 75"/>
          <p:cNvSpPr txBox="1"/>
          <p:nvPr/>
        </p:nvSpPr>
        <p:spPr>
          <a:xfrm>
            <a:off x="3651050" y="14287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U</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77" name="TextBox 76"/>
          <p:cNvSpPr txBox="1"/>
          <p:nvPr/>
        </p:nvSpPr>
        <p:spPr>
          <a:xfrm>
            <a:off x="2660450" y="3105151"/>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6469028" y="4185405"/>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2654480" y="4185405"/>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pic>
        <p:nvPicPr>
          <p:cNvPr id="86" name="Picture 85" descr="hidden.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5506" y="2240699"/>
            <a:ext cx="2899944" cy="706204"/>
          </a:xfrm>
          <a:prstGeom prst="rect">
            <a:avLst/>
          </a:prstGeom>
        </p:spPr>
      </p:pic>
      <p:sp>
        <p:nvSpPr>
          <p:cNvPr id="63" name="TextBox 62"/>
          <p:cNvSpPr txBox="1"/>
          <p:nvPr/>
        </p:nvSpPr>
        <p:spPr>
          <a:xfrm>
            <a:off x="7346749" y="4171951"/>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6885569" y="3074649"/>
            <a:ext cx="457200"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endParaRPr lang="en-US" sz="3300" dirty="0">
              <a:solidFill>
                <a:srgbClr val="590A0E"/>
              </a:solidFill>
              <a:latin typeface="Times New Roman" panose="02020603050405020304" pitchFamily="18" charset="0"/>
              <a:cs typeface="Times New Roman" panose="02020603050405020304" pitchFamily="18" charset="0"/>
            </a:endParaRPr>
          </a:p>
        </p:txBody>
      </p:sp>
      <p:sp>
        <p:nvSpPr>
          <p:cNvPr id="67" name="Rectangle 66"/>
          <p:cNvSpPr/>
          <p:nvPr/>
        </p:nvSpPr>
        <p:spPr>
          <a:xfrm>
            <a:off x="228600" y="2313739"/>
            <a:ext cx="2310652" cy="1415772"/>
          </a:xfrm>
          <a:prstGeom prst="rect">
            <a:avLst/>
          </a:prstGeom>
        </p:spPr>
        <p:txBody>
          <a:bodyPr wrap="square">
            <a:spAutoFit/>
          </a:bodyPr>
          <a:lstStyle/>
          <a:p>
            <a:r>
              <a:rPr lang="en-US" sz="2800" dirty="0">
                <a:solidFill>
                  <a:schemeClr val="tx2"/>
                </a:solidFill>
              </a:rPr>
              <a:t>hidden units</a:t>
            </a:r>
            <a:endParaRPr lang="en-US" sz="2800" dirty="0">
              <a:solidFill>
                <a:schemeClr val="tx2"/>
              </a:solidFill>
            </a:endParaRPr>
          </a:p>
          <a:p>
            <a:r>
              <a:rPr lang="en-US" sz="3000" dirty="0">
                <a:solidFill>
                  <a:schemeClr val="tx2"/>
                </a:solidFill>
              </a:rPr>
              <a:t>(</a:t>
            </a:r>
            <a:r>
              <a:rPr lang="en-US" sz="3000" dirty="0" err="1"/>
              <a:t>σ</a:t>
            </a:r>
            <a:r>
              <a:rPr lang="en-US" sz="3000" dirty="0"/>
              <a:t> node)</a:t>
            </a:r>
            <a:endParaRPr lang="en-US" sz="3000" dirty="0">
              <a:solidFill>
                <a:schemeClr val="tx2"/>
              </a:solidFill>
            </a:endParaRPr>
          </a:p>
          <a:p>
            <a:endParaRPr lang="en-US" sz="2800" dirty="0">
              <a:solidFill>
                <a:schemeClr val="tx2"/>
              </a:solidFill>
            </a:endParaRPr>
          </a:p>
        </p:txBody>
      </p:sp>
      <p:sp>
        <p:nvSpPr>
          <p:cNvPr id="68" name="Rectangle 67"/>
          <p:cNvSpPr/>
          <p:nvPr/>
        </p:nvSpPr>
        <p:spPr>
          <a:xfrm>
            <a:off x="229559" y="3871202"/>
            <a:ext cx="2310652" cy="954107"/>
          </a:xfrm>
          <a:prstGeom prst="rect">
            <a:avLst/>
          </a:prstGeom>
        </p:spPr>
        <p:txBody>
          <a:bodyPr wrap="square">
            <a:spAutoFit/>
          </a:bodyPr>
          <a:lstStyle/>
          <a:p>
            <a:r>
              <a:rPr lang="en-US" sz="2800" dirty="0">
                <a:solidFill>
                  <a:schemeClr val="tx2"/>
                </a:solidFill>
              </a:rPr>
              <a:t>Input layer</a:t>
            </a:r>
            <a:endParaRPr lang="en-US" sz="2800" dirty="0">
              <a:solidFill>
                <a:schemeClr val="tx2"/>
              </a:solidFill>
            </a:endParaRPr>
          </a:p>
          <a:p>
            <a:r>
              <a:rPr lang="en-US" sz="2800" dirty="0">
                <a:solidFill>
                  <a:schemeClr val="tx2"/>
                </a:solidFill>
              </a:rPr>
              <a:t>(vector)</a:t>
            </a:r>
            <a:endParaRPr lang="en-US" sz="2800" dirty="0">
              <a:solidFill>
                <a:schemeClr val="tx2"/>
              </a:solidFill>
            </a:endParaRPr>
          </a:p>
        </p:txBody>
      </p:sp>
      <p:sp>
        <p:nvSpPr>
          <p:cNvPr id="70" name="TextBox 69"/>
          <p:cNvSpPr txBox="1"/>
          <p:nvPr/>
        </p:nvSpPr>
        <p:spPr>
          <a:xfrm>
            <a:off x="359163" y="977138"/>
            <a:ext cx="2071739" cy="953466"/>
          </a:xfrm>
          <a:prstGeom prst="rect">
            <a:avLst/>
          </a:prstGeom>
          <a:noFill/>
        </p:spPr>
        <p:txBody>
          <a:bodyPr wrap="square" rtlCol="0">
            <a:spAutoFit/>
          </a:bodyPr>
          <a:lstStyle/>
          <a:p>
            <a:r>
              <a:rPr lang="en-US" sz="2800" dirty="0">
                <a:solidFill>
                  <a:schemeClr val="tx2"/>
                </a:solidFill>
              </a:rPr>
              <a:t>Output layer</a:t>
            </a:r>
            <a:endParaRPr lang="en-US" sz="2800" dirty="0">
              <a:solidFill>
                <a:schemeClr val="tx2"/>
              </a:solidFill>
            </a:endParaRPr>
          </a:p>
          <a:p>
            <a:r>
              <a:rPr lang="en-US" sz="2800" dirty="0">
                <a:solidFill>
                  <a:schemeClr val="tx2"/>
                </a:solidFill>
              </a:rPr>
              <a:t>(</a:t>
            </a:r>
            <a:r>
              <a:rPr lang="en-US" sz="2800" dirty="0" err="1"/>
              <a:t>σ</a:t>
            </a:r>
            <a:r>
              <a:rPr lang="en-US" sz="2800" dirty="0"/>
              <a:t> node)</a:t>
            </a:r>
            <a:endParaRPr lang="en-US" sz="2800" dirty="0">
              <a:solidFill>
                <a:schemeClr val="tx2"/>
              </a:solidFill>
            </a:endParaRPr>
          </a:p>
        </p:txBody>
      </p:sp>
      <p:sp>
        <p:nvSpPr>
          <p:cNvPr id="45" name="TextBox 44"/>
          <p:cNvSpPr txBox="1"/>
          <p:nvPr/>
        </p:nvSpPr>
        <p:spPr>
          <a:xfrm>
            <a:off x="7842051" y="2946903"/>
            <a:ext cx="954107" cy="404085"/>
          </a:xfrm>
          <a:prstGeom prst="rect">
            <a:avLst/>
          </a:prstGeom>
          <a:noFill/>
        </p:spPr>
        <p:txBody>
          <a:bodyPr wrap="none" rtlCol="0">
            <a:spAutoFit/>
          </a:bodyPr>
          <a:lstStyle/>
          <a:p>
            <a:r>
              <a:rPr lang="en-US" sz="1015" dirty="0"/>
              <a:t>Could be </a:t>
            </a:r>
            <a:r>
              <a:rPr lang="en-US" sz="1015" dirty="0" err="1"/>
              <a:t>ReLU</a:t>
            </a:r>
            <a:endParaRPr lang="en-US" sz="1015" dirty="0"/>
          </a:p>
          <a:p>
            <a:r>
              <a:rPr lang="en-US" sz="1015" dirty="0"/>
              <a:t>Or tanh</a:t>
            </a:r>
            <a:endParaRPr lang="en-US" sz="1015" dirty="0"/>
          </a:p>
        </p:txBody>
      </p:sp>
      <p:sp>
        <p:nvSpPr>
          <p:cNvPr id="47" name="Rectangle 46"/>
          <p:cNvSpPr/>
          <p:nvPr/>
        </p:nvSpPr>
        <p:spPr>
          <a:xfrm>
            <a:off x="7384023" y="1487908"/>
            <a:ext cx="2310652" cy="523220"/>
          </a:xfrm>
          <a:prstGeom prst="rect">
            <a:avLst/>
          </a:prstGeom>
        </p:spPr>
        <p:txBody>
          <a:bodyPr wrap="square">
            <a:spAutoFit/>
          </a:bodyPr>
          <a:lstStyle/>
          <a:p>
            <a:r>
              <a:rPr lang="en-US" sz="2800" dirty="0">
                <a:solidFill>
                  <a:schemeClr val="tx2"/>
                </a:solidFill>
              </a:rPr>
              <a:t>y is a vector</a:t>
            </a:r>
            <a:endParaRPr lang="en-US" sz="2800" dirty="0">
              <a:solidFill>
                <a:schemeClr val="tx2"/>
              </a:solidFill>
            </a:endParaRPr>
          </a:p>
        </p:txBody>
      </p:sp>
      <mc:AlternateContent xmlns:mc="http://schemas.openxmlformats.org/markup-compatibility/2006">
        <mc:Choice xmlns:a14="http://schemas.microsoft.com/office/drawing/2010/main" Requires="a14">
          <p:sp>
            <p:nvSpPr>
              <p:cNvPr id="48" name="TextBox 47"/>
              <p:cNvSpPr txBox="1"/>
              <p:nvPr/>
            </p:nvSpPr>
            <p:spPr>
              <a:xfrm>
                <a:off x="5913850" y="1313851"/>
                <a:ext cx="1246303"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sz="3000">
                          <a:latin typeface="Cambria Math" panose="02040503050406030204" pitchFamily="18" charset="0"/>
                        </a:rPr>
                        <m:t>z</m:t>
                      </m:r>
                      <m:r>
                        <a:rPr lang="en-US" sz="3000" i="1">
                          <a:latin typeface="Cambria Math" panose="02040503050406030204" pitchFamily="18" charset="0"/>
                        </a:rPr>
                        <m:t>=</m:t>
                      </m:r>
                      <m:r>
                        <a:rPr lang="en-US" sz="3000" i="1">
                          <a:latin typeface="Cambria Math" panose="02040503050406030204" pitchFamily="18" charset="0"/>
                        </a:rPr>
                        <m:t>𝑈ℎ</m:t>
                      </m:r>
                    </m:oMath>
                  </m:oMathPara>
                </a14:m>
                <a:endParaRPr lang="en-US" sz="3000" dirty="0"/>
              </a:p>
            </p:txBody>
          </p:sp>
        </mc:Choice>
        <mc:Fallback>
          <p:sp>
            <p:nvSpPr>
              <p:cNvPr id="48" name="TextBox 47"/>
              <p:cNvSpPr txBox="1">
                <a:spLocks noRot="1" noChangeAspect="1" noMove="1" noResize="1" noEditPoints="1" noAdjustHandles="1" noChangeArrowheads="1" noChangeShapeType="1" noTextEdit="1"/>
              </p:cNvSpPr>
              <p:nvPr/>
            </p:nvSpPr>
            <p:spPr>
              <a:xfrm>
                <a:off x="5913850" y="1313851"/>
                <a:ext cx="1246303" cy="461665"/>
              </a:xfrm>
              <a:prstGeom prst="rect">
                <a:avLst/>
              </a:prstGeom>
              <a:blipFill rotWithShape="1">
                <a:blip r:embed="rId2"/>
                <a:stretch>
                  <a:fillRect l="-8" t="-8" r="-2913" b="12"/>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0" name="TextBox 49"/>
              <p:cNvSpPr txBox="1"/>
              <p:nvPr/>
            </p:nvSpPr>
            <p:spPr>
              <a:xfrm>
                <a:off x="5906753" y="885680"/>
                <a:ext cx="2631490" cy="4616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𝑦</m:t>
                      </m:r>
                      <m:r>
                        <a:rPr lang="en-US" sz="3000" i="1">
                          <a:latin typeface="Cambria Math" panose="02040503050406030204" pitchFamily="18" charset="0"/>
                        </a:rPr>
                        <m:t>=</m:t>
                      </m:r>
                      <m:r>
                        <m:rPr>
                          <m:nor/>
                        </m:rPr>
                        <a:rPr lang="en-US" sz="3000">
                          <a:latin typeface="Cambria Math" panose="02040503050406030204" pitchFamily="18" charset="0"/>
                        </a:rPr>
                        <m:t>softmax</m:t>
                      </m:r>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𝑧</m:t>
                      </m:r>
                      <m:r>
                        <a:rPr lang="en-US" sz="3000" i="1">
                          <a:latin typeface="Cambria Math" panose="02040503050406030204" pitchFamily="18" charset="0"/>
                          <a:ea typeface="Cambria Math" panose="02040503050406030204" pitchFamily="18" charset="0"/>
                        </a:rPr>
                        <m:t>)</m:t>
                      </m:r>
                    </m:oMath>
                  </m:oMathPara>
                </a14:m>
                <a:endParaRPr lang="en-US" sz="3000" dirty="0"/>
              </a:p>
            </p:txBody>
          </p:sp>
        </mc:Choice>
        <mc:Fallback>
          <p:sp>
            <p:nvSpPr>
              <p:cNvPr id="50" name="TextBox 49"/>
              <p:cNvSpPr txBox="1">
                <a:spLocks noRot="1" noChangeAspect="1" noMove="1" noResize="1" noEditPoints="1" noAdjustHandles="1" noChangeArrowheads="1" noChangeShapeType="1" noTextEdit="1"/>
              </p:cNvSpPr>
              <p:nvPr/>
            </p:nvSpPr>
            <p:spPr>
              <a:xfrm>
                <a:off x="5906753" y="885680"/>
                <a:ext cx="2631490" cy="461665"/>
              </a:xfrm>
              <a:prstGeom prst="rect">
                <a:avLst/>
              </a:prstGeom>
              <a:blipFill rotWithShape="1">
                <a:blip r:embed="rId3"/>
                <a:stretch>
                  <a:fillRect l="-23" t="-106" r="-964" b="110"/>
                </a:stretch>
              </a:blipFill>
            </p:spPr>
            <p:txBody>
              <a:bodyPr/>
              <a:lstStyle/>
              <a:p>
                <a:r>
                  <a:rPr lang="en-GB" altLang="en-US">
                    <a:noFill/>
                  </a:rPr>
                  <a:t> </a:t>
                </a:r>
              </a:p>
            </p:txBody>
          </p:sp>
        </mc:Fallback>
      </mc:AlternateContent>
      <p:sp>
        <p:nvSpPr>
          <p:cNvPr id="53" name="Oval 52"/>
          <p:cNvSpPr/>
          <p:nvPr/>
        </p:nvSpPr>
        <p:spPr bwMode="auto">
          <a:xfrm>
            <a:off x="5184294" y="931598"/>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7" name="Straight Arrow Connector 56"/>
          <p:cNvCxnSpPr>
            <a:stCxn id="13" idx="0"/>
            <a:endCxn id="53" idx="4"/>
          </p:cNvCxnSpPr>
          <p:nvPr/>
        </p:nvCxnSpPr>
        <p:spPr bwMode="auto">
          <a:xfrm flipV="1">
            <a:off x="5022650" y="1407669"/>
            <a:ext cx="390244"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8" name="Straight Arrow Connector 57"/>
          <p:cNvCxnSpPr>
            <a:stCxn id="12" idx="0"/>
            <a:endCxn id="53" idx="4"/>
          </p:cNvCxnSpPr>
          <p:nvPr/>
        </p:nvCxnSpPr>
        <p:spPr bwMode="auto">
          <a:xfrm flipH="1" flipV="1">
            <a:off x="5412894" y="1407669"/>
            <a:ext cx="447956" cy="935483"/>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9" name="Straight Arrow Connector 58"/>
          <p:cNvCxnSpPr>
            <a:stCxn id="9" idx="7"/>
            <a:endCxn id="53" idx="4"/>
          </p:cNvCxnSpPr>
          <p:nvPr/>
        </p:nvCxnSpPr>
        <p:spPr bwMode="auto">
          <a:xfrm flipV="1">
            <a:off x="4346095" y="1407669"/>
            <a:ext cx="1066799" cy="1005202"/>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0135"/>
            <a:ext cx="7886700" cy="800100"/>
          </a:xfrm>
        </p:spPr>
        <p:txBody>
          <a:bodyPr/>
          <a:lstStyle/>
          <a:p>
            <a:r>
              <a:rPr lang="en-US" b="0" dirty="0"/>
              <a:t>Multi-layer Notation</a:t>
            </a:r>
            <a:endParaRPr lang="en-US" b="0" dirty="0"/>
          </a:p>
        </p:txBody>
      </p:sp>
      <p:sp>
        <p:nvSpPr>
          <p:cNvPr id="8" name="Oval 7"/>
          <p:cNvSpPr/>
          <p:nvPr/>
        </p:nvSpPr>
        <p:spPr bwMode="auto">
          <a:xfrm>
            <a:off x="2230378" y="29524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20017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0" name="Oval 9"/>
          <p:cNvSpPr/>
          <p:nvPr/>
        </p:nvSpPr>
        <p:spPr bwMode="auto">
          <a:xfrm>
            <a:off x="2839978" y="11236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36781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2839978" y="25714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2230378" y="1530043"/>
            <a:ext cx="676555" cy="1041448"/>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V="1">
            <a:off x="3068578" y="1599762"/>
            <a:ext cx="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6" name="Straight Arrow Connector 15"/>
          <p:cNvCxnSpPr>
            <a:stCxn id="12" idx="0"/>
            <a:endCxn id="10" idx="4"/>
          </p:cNvCxnSpPr>
          <p:nvPr/>
        </p:nvCxnSpPr>
        <p:spPr bwMode="auto">
          <a:xfrm flipH="1" flipV="1">
            <a:off x="3068578" y="1599762"/>
            <a:ext cx="838200" cy="971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18" name="Straight Arrow Connector 17"/>
          <p:cNvCxnSpPr>
            <a:stCxn id="9" idx="7"/>
            <a:endCxn id="10" idx="4"/>
          </p:cNvCxnSpPr>
          <p:nvPr/>
        </p:nvCxnSpPr>
        <p:spPr bwMode="auto">
          <a:xfrm flipV="1">
            <a:off x="2392023" y="1599762"/>
            <a:ext cx="676555" cy="1041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20" name="Oval 19"/>
          <p:cNvSpPr/>
          <p:nvPr/>
        </p:nvSpPr>
        <p:spPr bwMode="auto">
          <a:xfrm>
            <a:off x="2611378" y="4781291"/>
            <a:ext cx="381000"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63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4440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31447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17731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858778" y="3277695"/>
            <a:ext cx="2494196" cy="112259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2001778" y="3047562"/>
            <a:ext cx="228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8" name="Straight Arrow Connector 27"/>
          <p:cNvCxnSpPr>
            <a:stCxn id="24" idx="0"/>
            <a:endCxn id="8" idx="1"/>
          </p:cNvCxnSpPr>
          <p:nvPr/>
        </p:nvCxnSpPr>
        <p:spPr bwMode="auto">
          <a:xfrm flipH="1" flipV="1">
            <a:off x="2286174" y="3022210"/>
            <a:ext cx="1087204" cy="137808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9" name="Straight Arrow Connector 28"/>
          <p:cNvCxnSpPr>
            <a:stCxn id="23" idx="0"/>
            <a:endCxn id="9" idx="4"/>
          </p:cNvCxnSpPr>
          <p:nvPr/>
        </p:nvCxnSpPr>
        <p:spPr bwMode="auto">
          <a:xfrm flipH="1" flipV="1">
            <a:off x="2230378" y="3047562"/>
            <a:ext cx="2438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stCxn id="21" idx="7"/>
            <a:endCxn id="9" idx="4"/>
          </p:cNvCxnSpPr>
          <p:nvPr/>
        </p:nvCxnSpPr>
        <p:spPr bwMode="auto">
          <a:xfrm flipV="1">
            <a:off x="1020423" y="3047562"/>
            <a:ext cx="12099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34" name="Oval 33"/>
          <p:cNvSpPr/>
          <p:nvPr/>
        </p:nvSpPr>
        <p:spPr bwMode="auto">
          <a:xfrm>
            <a:off x="5354578" y="4400291"/>
            <a:ext cx="457200"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2230378" y="3047562"/>
            <a:ext cx="33528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9" name="Straight Arrow Connector 48"/>
          <p:cNvCxnSpPr>
            <a:stCxn id="21" idx="7"/>
            <a:endCxn id="13" idx="4"/>
          </p:cNvCxnSpPr>
          <p:nvPr/>
        </p:nvCxnSpPr>
        <p:spPr bwMode="auto">
          <a:xfrm flipV="1">
            <a:off x="1020423" y="3047562"/>
            <a:ext cx="2048155" cy="142244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2" name="Straight Arrow Connector 51"/>
          <p:cNvCxnSpPr>
            <a:endCxn id="12" idx="4"/>
          </p:cNvCxnSpPr>
          <p:nvPr/>
        </p:nvCxnSpPr>
        <p:spPr bwMode="auto">
          <a:xfrm flipV="1">
            <a:off x="1031582" y="3047562"/>
            <a:ext cx="2875196" cy="140852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4" name="Straight Arrow Connector 53"/>
          <p:cNvCxnSpPr>
            <a:stCxn id="34" idx="0"/>
            <a:endCxn id="12" idx="4"/>
          </p:cNvCxnSpPr>
          <p:nvPr/>
        </p:nvCxnSpPr>
        <p:spPr bwMode="auto">
          <a:xfrm flipH="1" flipV="1">
            <a:off x="3906778" y="3047562"/>
            <a:ext cx="16764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56" name="Straight Arrow Connector 55"/>
          <p:cNvCxnSpPr>
            <a:stCxn id="34" idx="0"/>
            <a:endCxn id="13" idx="4"/>
          </p:cNvCxnSpPr>
          <p:nvPr/>
        </p:nvCxnSpPr>
        <p:spPr bwMode="auto">
          <a:xfrm flipH="1" flipV="1">
            <a:off x="3068578" y="3047562"/>
            <a:ext cx="25146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0" name="Straight Arrow Connector 59"/>
          <p:cNvCxnSpPr>
            <a:stCxn id="23" idx="0"/>
          </p:cNvCxnSpPr>
          <p:nvPr/>
        </p:nvCxnSpPr>
        <p:spPr bwMode="auto">
          <a:xfrm flipH="1" flipV="1">
            <a:off x="3144778" y="3028691"/>
            <a:ext cx="15240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2" name="Straight Arrow Connector 61"/>
          <p:cNvCxnSpPr>
            <a:stCxn id="23" idx="0"/>
            <a:endCxn id="12" idx="4"/>
          </p:cNvCxnSpPr>
          <p:nvPr/>
        </p:nvCxnSpPr>
        <p:spPr bwMode="auto">
          <a:xfrm flipH="1" flipV="1">
            <a:off x="3906778" y="3047562"/>
            <a:ext cx="762000" cy="1352729"/>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6" name="Straight Arrow Connector 65"/>
          <p:cNvCxnSpPr>
            <a:stCxn id="24" idx="0"/>
          </p:cNvCxnSpPr>
          <p:nvPr/>
        </p:nvCxnSpPr>
        <p:spPr bwMode="auto">
          <a:xfrm flipH="1" flipV="1">
            <a:off x="3068578" y="3028691"/>
            <a:ext cx="304800" cy="1371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69" name="Straight Arrow Connector 68"/>
          <p:cNvCxnSpPr>
            <a:stCxn id="24" idx="0"/>
          </p:cNvCxnSpPr>
          <p:nvPr/>
        </p:nvCxnSpPr>
        <p:spPr bwMode="auto">
          <a:xfrm flipV="1">
            <a:off x="3373378" y="3049095"/>
            <a:ext cx="553805" cy="135119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4" name="Straight Arrow Connector 73"/>
          <p:cNvCxnSpPr>
            <a:endCxn id="12" idx="4"/>
          </p:cNvCxnSpPr>
          <p:nvPr/>
        </p:nvCxnSpPr>
        <p:spPr bwMode="auto">
          <a:xfrm flipV="1">
            <a:off x="2039878" y="3047562"/>
            <a:ext cx="1866900" cy="135273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
        <p:nvSpPr>
          <p:cNvPr id="77" name="TextBox 76"/>
          <p:cNvSpPr txBox="1"/>
          <p:nvPr/>
        </p:nvSpPr>
        <p:spPr>
          <a:xfrm>
            <a:off x="705200" y="3174710"/>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[1]</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83" name="TextBox 82"/>
          <p:cNvSpPr txBox="1"/>
          <p:nvPr/>
        </p:nvSpPr>
        <p:spPr>
          <a:xfrm>
            <a:off x="4514956" y="4413744"/>
            <a:ext cx="425116" cy="461665"/>
          </a:xfrm>
          <a:prstGeom prst="rect">
            <a:avLst/>
          </a:prstGeom>
          <a:noFill/>
        </p:spPr>
        <p:txBody>
          <a:bodyPr wrap="none" rtlCol="0">
            <a:spAutoFit/>
          </a:bodyPr>
          <a:lstStyle/>
          <a:p>
            <a:r>
              <a:rPr lang="en-US" sz="2400" dirty="0" err="1"/>
              <a:t>x</a:t>
            </a:r>
            <a:r>
              <a:rPr lang="en-US" sz="2400" baseline="-25000" dirty="0" err="1"/>
              <a:t>n</a:t>
            </a:r>
            <a:endParaRPr lang="en-US" sz="2400" baseline="-25000" dirty="0"/>
          </a:p>
        </p:txBody>
      </p:sp>
      <p:sp>
        <p:nvSpPr>
          <p:cNvPr id="84" name="TextBox 83"/>
          <p:cNvSpPr txBox="1"/>
          <p:nvPr/>
        </p:nvSpPr>
        <p:spPr>
          <a:xfrm>
            <a:off x="700408" y="4413744"/>
            <a:ext cx="457200" cy="461665"/>
          </a:xfrm>
          <a:prstGeom prst="rect">
            <a:avLst/>
          </a:prstGeom>
          <a:noFill/>
        </p:spPr>
        <p:txBody>
          <a:bodyPr wrap="square" rtlCol="0">
            <a:spAutoFit/>
          </a:bodyPr>
          <a:lstStyle/>
          <a:p>
            <a:r>
              <a:rPr lang="en-US" sz="2400" dirty="0"/>
              <a:t>x</a:t>
            </a:r>
            <a:r>
              <a:rPr lang="en-US" sz="2400" baseline="-25000" dirty="0"/>
              <a:t>1</a:t>
            </a:r>
            <a:endParaRPr lang="en-US" sz="2400" baseline="-25000" dirty="0"/>
          </a:p>
        </p:txBody>
      </p:sp>
      <p:sp>
        <p:nvSpPr>
          <p:cNvPr id="63" name="TextBox 62"/>
          <p:cNvSpPr txBox="1"/>
          <p:nvPr/>
        </p:nvSpPr>
        <p:spPr>
          <a:xfrm>
            <a:off x="5392678" y="4400290"/>
            <a:ext cx="494046" cy="461665"/>
          </a:xfrm>
          <a:prstGeom prst="rect">
            <a:avLst/>
          </a:prstGeom>
          <a:noFill/>
        </p:spPr>
        <p:txBody>
          <a:bodyPr wrap="none" rtlCol="0">
            <a:spAutoFit/>
          </a:bodyPr>
          <a:lstStyle/>
          <a:p>
            <a:r>
              <a:rPr lang="en-US" sz="2400" dirty="0"/>
              <a:t>+1</a:t>
            </a:r>
            <a:endParaRPr lang="en-US" sz="2400" dirty="0"/>
          </a:p>
        </p:txBody>
      </p:sp>
      <p:sp>
        <p:nvSpPr>
          <p:cNvPr id="65" name="TextBox 64"/>
          <p:cNvSpPr txBox="1"/>
          <p:nvPr/>
        </p:nvSpPr>
        <p:spPr>
          <a:xfrm>
            <a:off x="4686301" y="3200401"/>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[1]</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1892218" y="4423140"/>
            <a:ext cx="269626" cy="461665"/>
          </a:xfrm>
          <a:prstGeom prst="rect">
            <a:avLst/>
          </a:prstGeom>
          <a:noFill/>
        </p:spPr>
        <p:txBody>
          <a:bodyPr wrap="none" rtlCol="0">
            <a:spAutoFit/>
          </a:bodyPr>
          <a:lstStyle/>
          <a:p>
            <a:r>
              <a:rPr lang="en-US" sz="2400" dirty="0" err="1">
                <a:latin typeface="Times New Roman" panose="02020603050405020304" pitchFamily="18" charset="0"/>
                <a:cs typeface="Times New Roman" panose="02020603050405020304" pitchFamily="18" charset="0"/>
              </a:rPr>
              <a:t>i</a:t>
            </a:r>
            <a:endParaRPr lang="en-US" sz="2400" dirty="0">
              <a:latin typeface="Times New Roman" panose="02020603050405020304" pitchFamily="18" charset="0"/>
              <a:cs typeface="Times New Roman" panose="02020603050405020304" pitchFamily="18" charset="0"/>
            </a:endParaRPr>
          </a:p>
        </p:txBody>
      </p:sp>
      <p:sp>
        <p:nvSpPr>
          <p:cNvPr id="47" name="TextBox 46"/>
          <p:cNvSpPr txBox="1"/>
          <p:nvPr/>
        </p:nvSpPr>
        <p:spPr>
          <a:xfrm>
            <a:off x="2951578" y="2512309"/>
            <a:ext cx="269626" cy="461665"/>
          </a:xfrm>
          <a:prstGeom prst="rect">
            <a:avLst/>
          </a:prstGeom>
          <a:noFill/>
        </p:spPr>
        <p:txBody>
          <a:bodyPr wrap="none" rtlCol="0">
            <a:spAutoFit/>
          </a:bodyPr>
          <a:lstStyle/>
          <a:p>
            <a:r>
              <a:rPr lang="en-US" sz="2400" dirty="0">
                <a:latin typeface="Times New Roman" panose="02020603050405020304" pitchFamily="18" charset="0"/>
                <a:cs typeface="Times New Roman" panose="02020603050405020304" pitchFamily="18" charset="0"/>
              </a:rPr>
              <a:t>j</a:t>
            </a:r>
            <a:endParaRPr lang="en-US" sz="2400"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1487206" y="1569638"/>
            <a:ext cx="904817" cy="938719"/>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W</a:t>
            </a:r>
            <a:r>
              <a:rPr lang="en-US" sz="3300" baseline="30000" dirty="0">
                <a:solidFill>
                  <a:srgbClr val="590A0E"/>
                </a:solidFill>
                <a:latin typeface="Times New Roman" panose="02020603050405020304" pitchFamily="18" charset="0"/>
                <a:cs typeface="Times New Roman" panose="02020603050405020304" pitchFamily="18" charset="0"/>
              </a:rPr>
              <a:t>[2]</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p:sp>
        <p:nvSpPr>
          <p:cNvPr id="53" name="TextBox 52"/>
          <p:cNvSpPr txBox="1"/>
          <p:nvPr/>
        </p:nvSpPr>
        <p:spPr>
          <a:xfrm>
            <a:off x="3830116" y="1706513"/>
            <a:ext cx="1220126" cy="600164"/>
          </a:xfrm>
          <a:prstGeom prst="rect">
            <a:avLst/>
          </a:prstGeom>
          <a:noFill/>
        </p:spPr>
        <p:txBody>
          <a:bodyPr wrap="square" rtlCol="0">
            <a:spAutoFit/>
          </a:bodyPr>
          <a:lstStyle/>
          <a:p>
            <a:r>
              <a:rPr lang="en-US" sz="3300" dirty="0">
                <a:solidFill>
                  <a:srgbClr val="590A0E"/>
                </a:solidFill>
                <a:latin typeface="Times New Roman" panose="02020603050405020304" pitchFamily="18" charset="0"/>
                <a:cs typeface="Times New Roman" panose="02020603050405020304" pitchFamily="18" charset="0"/>
              </a:rPr>
              <a:t>b</a:t>
            </a:r>
            <a:r>
              <a:rPr lang="en-US" sz="3300" baseline="30000" dirty="0">
                <a:solidFill>
                  <a:srgbClr val="590A0E"/>
                </a:solidFill>
                <a:latin typeface="Times New Roman" panose="02020603050405020304" pitchFamily="18" charset="0"/>
                <a:cs typeface="Times New Roman" panose="02020603050405020304" pitchFamily="18" charset="0"/>
              </a:rPr>
              <a:t>[2]</a:t>
            </a:r>
            <a:endParaRPr lang="en-US" sz="3300" baseline="30000" dirty="0">
              <a:solidFill>
                <a:srgbClr val="590A0E"/>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p:cNvSpPr txBox="1"/>
              <p:nvPr/>
            </p:nvSpPr>
            <p:spPr>
              <a:xfrm>
                <a:off x="5762590" y="3092418"/>
                <a:ext cx="2698111"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0</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oMath>
                  </m:oMathPara>
                </a14:m>
                <a:endParaRPr lang="en-US" sz="2100" dirty="0"/>
              </a:p>
            </p:txBody>
          </p:sp>
        </mc:Choice>
        <mc:Fallback>
          <p:sp>
            <p:nvSpPr>
              <p:cNvPr id="5" name="TextBox 4"/>
              <p:cNvSpPr txBox="1">
                <a:spLocks noRot="1" noChangeAspect="1" noMove="1" noResize="1" noEditPoints="1" noAdjustHandles="1" noChangeArrowheads="1" noChangeShapeType="1" noTextEdit="1"/>
              </p:cNvSpPr>
              <p:nvPr/>
            </p:nvSpPr>
            <p:spPr>
              <a:xfrm>
                <a:off x="5762590" y="3092418"/>
                <a:ext cx="2698111" cy="429285"/>
              </a:xfrm>
              <a:prstGeom prst="rect">
                <a:avLst/>
              </a:prstGeom>
              <a:blipFill rotWithShape="1">
                <a:blip r:embed="rId1"/>
                <a:stretch>
                  <a:fillRect l="-22" t="-140" r="22" b="146"/>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5" name="TextBox 54"/>
              <p:cNvSpPr txBox="1"/>
              <p:nvPr/>
            </p:nvSpPr>
            <p:spPr>
              <a:xfrm>
                <a:off x="5997523" y="4375074"/>
                <a:ext cx="665695"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0</m:t>
                          </m:r>
                          <m:r>
                            <a:rPr lang="en-US" sz="2100" i="1">
                              <a:latin typeface="Cambria Math" panose="02040503050406030204" pitchFamily="18" charset="0"/>
                            </a:rPr>
                            <m:t>]</m:t>
                          </m:r>
                        </m:sup>
                      </m:sSup>
                    </m:oMath>
                  </m:oMathPara>
                </a14:m>
                <a:endParaRPr lang="en-US" sz="2100" dirty="0"/>
              </a:p>
            </p:txBody>
          </p:sp>
        </mc:Choice>
        <mc:Fallback>
          <p:sp>
            <p:nvSpPr>
              <p:cNvPr id="55" name="TextBox 54"/>
              <p:cNvSpPr txBox="1">
                <a:spLocks noRot="1" noChangeAspect="1" noMove="1" noResize="1" noEditPoints="1" noAdjustHandles="1" noChangeArrowheads="1" noChangeShapeType="1" noTextEdit="1"/>
              </p:cNvSpPr>
              <p:nvPr/>
            </p:nvSpPr>
            <p:spPr>
              <a:xfrm>
                <a:off x="5997523" y="4375074"/>
                <a:ext cx="665695" cy="429285"/>
              </a:xfrm>
              <a:prstGeom prst="rect">
                <a:avLst/>
              </a:prstGeom>
              <a:blipFill rotWithShape="1">
                <a:blip r:embed="rId2"/>
                <a:stretch>
                  <a:fillRect l="-88" t="-130" r="24" b="136"/>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7" name="TextBox 56"/>
              <p:cNvSpPr txBox="1"/>
              <p:nvPr/>
            </p:nvSpPr>
            <p:spPr>
              <a:xfrm>
                <a:off x="5811778" y="2614009"/>
                <a:ext cx="2079608" cy="4377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1</m:t>
                              </m:r>
                            </m:e>
                          </m:d>
                        </m:sup>
                      </m:sSup>
                      <m:r>
                        <a:rPr lang="en-US" sz="2100" i="1">
                          <a:latin typeface="Cambria Math" panose="02040503050406030204" pitchFamily="18" charset="0"/>
                        </a:rPr>
                        <m:t>)</m:t>
                      </m:r>
                    </m:oMath>
                  </m:oMathPara>
                </a14:m>
                <a:endParaRPr lang="en-US" sz="2100" dirty="0"/>
              </a:p>
            </p:txBody>
          </p:sp>
        </mc:Choice>
        <mc:Fallback>
          <p:sp>
            <p:nvSpPr>
              <p:cNvPr id="57" name="TextBox 56"/>
              <p:cNvSpPr txBox="1">
                <a:spLocks noRot="1" noChangeAspect="1" noMove="1" noResize="1" noEditPoints="1" noAdjustHandles="1" noChangeArrowheads="1" noChangeShapeType="1" noTextEdit="1"/>
              </p:cNvSpPr>
              <p:nvPr/>
            </p:nvSpPr>
            <p:spPr>
              <a:xfrm>
                <a:off x="5811778" y="2614009"/>
                <a:ext cx="2079608" cy="437749"/>
              </a:xfrm>
              <a:prstGeom prst="rect">
                <a:avLst/>
              </a:prstGeom>
              <a:blipFill rotWithShape="1">
                <a:blip r:embed="rId3"/>
                <a:stretch>
                  <a:fillRect l="-12" t="-80" r="12" b="133"/>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9" name="TextBox 58"/>
              <p:cNvSpPr txBox="1"/>
              <p:nvPr/>
            </p:nvSpPr>
            <p:spPr>
              <a:xfrm>
                <a:off x="4686301" y="1536884"/>
                <a:ext cx="2698111"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𝑊</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1</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𝑏</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oMath>
                  </m:oMathPara>
                </a14:m>
                <a:endParaRPr lang="en-US" sz="2100" dirty="0"/>
              </a:p>
            </p:txBody>
          </p:sp>
        </mc:Choice>
        <mc:Fallback>
          <p:sp>
            <p:nvSpPr>
              <p:cNvPr id="59" name="TextBox 58"/>
              <p:cNvSpPr txBox="1">
                <a:spLocks noRot="1" noChangeAspect="1" noMove="1" noResize="1" noEditPoints="1" noAdjustHandles="1" noChangeArrowheads="1" noChangeShapeType="1" noTextEdit="1"/>
              </p:cNvSpPr>
              <p:nvPr/>
            </p:nvSpPr>
            <p:spPr>
              <a:xfrm>
                <a:off x="4686301" y="1536884"/>
                <a:ext cx="2698111" cy="429285"/>
              </a:xfrm>
              <a:prstGeom prst="rect">
                <a:avLst/>
              </a:prstGeom>
              <a:blipFill rotWithShape="1">
                <a:blip r:embed="rId4"/>
                <a:stretch>
                  <a:fillRect t="-43" r="23" b="49"/>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61" name="TextBox 60"/>
              <p:cNvSpPr txBox="1"/>
              <p:nvPr/>
            </p:nvSpPr>
            <p:spPr>
              <a:xfrm>
                <a:off x="4662523" y="1152358"/>
                <a:ext cx="2079608" cy="437749"/>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𝑔</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𝑧</m:t>
                          </m:r>
                        </m:e>
                        <m:sup>
                          <m:d>
                            <m:dPr>
                              <m:begChr m:val="["/>
                              <m:endChr m:val="]"/>
                              <m:ctrlPr>
                                <a:rPr lang="en-US" sz="2100" i="1">
                                  <a:latin typeface="Cambria Math" panose="02040503050406030204" pitchFamily="18" charset="0"/>
                                </a:rPr>
                              </m:ctrlPr>
                            </m:dPr>
                            <m:e>
                              <m:r>
                                <a:rPr lang="en-US" sz="2100" i="1">
                                  <a:latin typeface="Cambria Math" panose="02040503050406030204" pitchFamily="18" charset="0"/>
                                </a:rPr>
                                <m:t>2</m:t>
                              </m:r>
                            </m:e>
                          </m:d>
                        </m:sup>
                      </m:sSup>
                      <m:r>
                        <a:rPr lang="en-US" sz="2100" i="1">
                          <a:latin typeface="Cambria Math" panose="02040503050406030204" pitchFamily="18" charset="0"/>
                        </a:rPr>
                        <m:t>)</m:t>
                      </m:r>
                    </m:oMath>
                  </m:oMathPara>
                </a14:m>
                <a:endParaRPr lang="en-US" sz="2100" dirty="0"/>
              </a:p>
            </p:txBody>
          </p:sp>
        </mc:Choice>
        <mc:Fallback>
          <p:sp>
            <p:nvSpPr>
              <p:cNvPr id="61" name="TextBox 60"/>
              <p:cNvSpPr txBox="1">
                <a:spLocks noRot="1" noChangeAspect="1" noMove="1" noResize="1" noEditPoints="1" noAdjustHandles="1" noChangeArrowheads="1" noChangeShapeType="1" noTextEdit="1"/>
              </p:cNvSpPr>
              <p:nvPr/>
            </p:nvSpPr>
            <p:spPr>
              <a:xfrm>
                <a:off x="4662523" y="1152358"/>
                <a:ext cx="2079608" cy="437749"/>
              </a:xfrm>
              <a:prstGeom prst="rect">
                <a:avLst/>
              </a:prstGeom>
              <a:blipFill rotWithShape="1">
                <a:blip r:embed="rId5"/>
                <a:stretch>
                  <a:fillRect l="-17" t="-107" r="16" b="15"/>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75" name="TextBox 74"/>
              <p:cNvSpPr txBox="1"/>
              <p:nvPr/>
            </p:nvSpPr>
            <p:spPr>
              <a:xfrm>
                <a:off x="4668779" y="715237"/>
                <a:ext cx="1172629" cy="42928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𝑦</m:t>
                          </m:r>
                          <m:r>
                            <a:rPr lang="en-US" sz="2100" i="1">
                              <a:latin typeface="Cambria Math" panose="02040503050406030204" pitchFamily="18" charset="0"/>
                            </a:rPr>
                            <m:t>=</m:t>
                          </m:r>
                          <m:r>
                            <a:rPr lang="en-US" sz="2100" i="1">
                              <a:latin typeface="Cambria Math" panose="02040503050406030204" pitchFamily="18" charset="0"/>
                            </a:rPr>
                            <m:t>𝑎</m:t>
                          </m:r>
                        </m:e>
                        <m:sup>
                          <m:r>
                            <a:rPr lang="en-US" sz="2100" i="1">
                              <a:latin typeface="Cambria Math" panose="02040503050406030204" pitchFamily="18" charset="0"/>
                            </a:rPr>
                            <m:t>[</m:t>
                          </m:r>
                          <m:r>
                            <a:rPr lang="en-US" sz="2100" i="1">
                              <a:latin typeface="Cambria Math" panose="02040503050406030204" pitchFamily="18" charset="0"/>
                            </a:rPr>
                            <m:t>2</m:t>
                          </m:r>
                          <m:r>
                            <a:rPr lang="en-US" sz="2100" i="1">
                              <a:latin typeface="Cambria Math" panose="02040503050406030204" pitchFamily="18" charset="0"/>
                            </a:rPr>
                            <m:t>]</m:t>
                          </m:r>
                        </m:sup>
                      </m:sSup>
                    </m:oMath>
                  </m:oMathPara>
                </a14:m>
                <a:endParaRPr lang="en-US" sz="2100" dirty="0"/>
              </a:p>
            </p:txBody>
          </p:sp>
        </mc:Choice>
        <mc:Fallback>
          <p:sp>
            <p:nvSpPr>
              <p:cNvPr id="75" name="TextBox 74"/>
              <p:cNvSpPr txBox="1">
                <a:spLocks noRot="1" noChangeAspect="1" noMove="1" noResize="1" noEditPoints="1" noAdjustHandles="1" noChangeArrowheads="1" noChangeShapeType="1" noTextEdit="1"/>
              </p:cNvSpPr>
              <p:nvPr/>
            </p:nvSpPr>
            <p:spPr>
              <a:xfrm>
                <a:off x="4668779" y="715237"/>
                <a:ext cx="1172629" cy="429285"/>
              </a:xfrm>
              <a:prstGeom prst="rect">
                <a:avLst/>
              </a:prstGeom>
              <a:blipFill rotWithShape="1">
                <a:blip r:embed="rId6"/>
                <a:stretch>
                  <a:fillRect l="-22" t="-53" r="4" b="59"/>
                </a:stretch>
              </a:blipFill>
            </p:spPr>
            <p:txBody>
              <a:bodyPr/>
              <a:lstStyle/>
              <a:p>
                <a:r>
                  <a:rPr lang="en-GB" altLang="en-US">
                    <a:noFill/>
                  </a:rPr>
                  <a:t> </a:t>
                </a:r>
              </a:p>
            </p:txBody>
          </p:sp>
        </mc:Fallback>
      </mc:AlternateContent>
      <p:sp>
        <p:nvSpPr>
          <p:cNvPr id="7" name="TextBox 6"/>
          <p:cNvSpPr txBox="1"/>
          <p:nvPr/>
        </p:nvSpPr>
        <p:spPr>
          <a:xfrm>
            <a:off x="6786866" y="1084812"/>
            <a:ext cx="1678665"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sigmoid or </a:t>
            </a:r>
            <a:r>
              <a:rPr lang="en-US" sz="1500" dirty="0" err="1">
                <a:latin typeface="Times New Roman" panose="02020603050405020304" pitchFamily="18" charset="0"/>
                <a:cs typeface="Times New Roman" panose="02020603050405020304" pitchFamily="18" charset="0"/>
              </a:rPr>
              <a:t>softmax</a:t>
            </a:r>
            <a:endParaRPr lang="en-US" sz="1500" dirty="0">
              <a:latin typeface="Times New Roman" panose="02020603050405020304" pitchFamily="18" charset="0"/>
              <a:cs typeface="Times New Roman" panose="02020603050405020304" pitchFamily="18" charset="0"/>
            </a:endParaRPr>
          </a:p>
        </p:txBody>
      </p:sp>
      <p:sp>
        <p:nvSpPr>
          <p:cNvPr id="78" name="TextBox 77"/>
          <p:cNvSpPr txBox="1"/>
          <p:nvPr/>
        </p:nvSpPr>
        <p:spPr>
          <a:xfrm>
            <a:off x="7905568" y="2571490"/>
            <a:ext cx="654346" cy="323165"/>
          </a:xfrm>
          <a:prstGeom prst="rect">
            <a:avLst/>
          </a:prstGeom>
          <a:noFill/>
        </p:spPr>
        <p:txBody>
          <a:bodyPr wrap="none" rtlCol="0">
            <a:spAutoFit/>
          </a:bodyPr>
          <a:lstStyle/>
          <a:p>
            <a:r>
              <a:rPr lang="en-US" sz="1500" dirty="0" err="1">
                <a:latin typeface="Times New Roman" panose="02020603050405020304" pitchFamily="18" charset="0"/>
                <a:cs typeface="Times New Roman" panose="02020603050405020304" pitchFamily="18" charset="0"/>
              </a:rPr>
              <a:t>ReLU</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Multi Layer Notation</a:t>
            </a:r>
            <a:endParaRPr lang="en-US" b="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5" name="Picture 4"/>
          <p:cNvPicPr>
            <a:picLocks noChangeAspect="1"/>
          </p:cNvPicPr>
          <p:nvPr/>
        </p:nvPicPr>
        <p:blipFill>
          <a:blip r:embed="rId1"/>
          <a:stretch>
            <a:fillRect/>
          </a:stretch>
        </p:blipFill>
        <p:spPr>
          <a:xfrm>
            <a:off x="523643" y="1171785"/>
            <a:ext cx="3311123" cy="2717800"/>
          </a:xfrm>
          <a:prstGeom prst="rect">
            <a:avLst/>
          </a:prstGeom>
        </p:spPr>
      </p:pic>
      <p:pic>
        <p:nvPicPr>
          <p:cNvPr id="6" name="Picture 5"/>
          <p:cNvPicPr>
            <a:picLocks noChangeAspect="1"/>
          </p:cNvPicPr>
          <p:nvPr/>
        </p:nvPicPr>
        <p:blipFill>
          <a:blip r:embed="rId2"/>
          <a:stretch>
            <a:fillRect/>
          </a:stretch>
        </p:blipFill>
        <p:spPr>
          <a:xfrm>
            <a:off x="4682722" y="2157477"/>
            <a:ext cx="4461278" cy="191508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444400" y="51152"/>
            <a:ext cx="1964966" cy="20096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sp>
        <p:nvSpPr>
          <p:cNvPr id="3" name="Content Placeholder 2"/>
          <p:cNvSpPr>
            <a:spLocks noGrp="1"/>
          </p:cNvSpPr>
          <p:nvPr>
            <p:ph idx="1"/>
          </p:nvPr>
        </p:nvSpPr>
        <p:spPr/>
        <p:txBody>
          <a:bodyPr/>
          <a:lstStyle/>
          <a:p>
            <a:r>
              <a:rPr lang="en-US" dirty="0"/>
              <a:t>Let's switch to a notation without the bias unit</a:t>
            </a:r>
            <a:endParaRPr lang="en-US" dirty="0"/>
          </a:p>
          <a:p>
            <a:r>
              <a:rPr lang="en-US" dirty="0"/>
              <a:t>Just a notational change</a:t>
            </a:r>
            <a:endParaRPr lang="en-US" dirty="0"/>
          </a:p>
          <a:p>
            <a:pPr marL="556895" indent="-556895">
              <a:buFont typeface="+mj-lt"/>
              <a:buAutoNum type="arabicPeriod"/>
            </a:pPr>
            <a:r>
              <a:rPr lang="en-US" dirty="0"/>
              <a:t>Add a dummy node a</a:t>
            </a:r>
            <a:r>
              <a:rPr lang="en-US" baseline="-25000" dirty="0"/>
              <a:t>0</a:t>
            </a:r>
            <a:r>
              <a:rPr lang="en-US" dirty="0"/>
              <a:t>=1 to each layer</a:t>
            </a:r>
            <a:endParaRPr lang="en-US" dirty="0"/>
          </a:p>
          <a:p>
            <a:pPr marL="556895" indent="-556895">
              <a:buFont typeface="+mj-lt"/>
              <a:buAutoNum type="arabicPeriod"/>
            </a:pPr>
            <a:r>
              <a:rPr lang="en-US" dirty="0"/>
              <a:t>Its weight w</a:t>
            </a:r>
            <a:r>
              <a:rPr lang="en-US" baseline="-25000" dirty="0"/>
              <a:t>0</a:t>
            </a:r>
            <a:r>
              <a:rPr lang="en-US" dirty="0"/>
              <a:t> will be the bias</a:t>
            </a:r>
            <a:endParaRPr lang="en-US" dirty="0"/>
          </a:p>
          <a:p>
            <a:pPr marL="556895" indent="-556895">
              <a:buFont typeface="+mj-lt"/>
              <a:buAutoNum type="arabicPeriod"/>
            </a:pPr>
            <a:r>
              <a:rPr lang="en-US" dirty="0"/>
              <a:t>So input layer a</a:t>
            </a:r>
            <a:r>
              <a:rPr lang="en-US" baseline="30000" dirty="0"/>
              <a:t>[0]</a:t>
            </a:r>
            <a:r>
              <a:rPr lang="en-US" baseline="-25000" dirty="0"/>
              <a:t>0</a:t>
            </a:r>
            <a:r>
              <a:rPr lang="en-US" dirty="0"/>
              <a:t>=1, </a:t>
            </a:r>
            <a:endParaRPr lang="en-US" dirty="0"/>
          </a:p>
          <a:p>
            <a:pPr marL="953770" lvl="1" indent="-556895"/>
            <a:r>
              <a:rPr lang="en-US" dirty="0"/>
              <a:t>And a</a:t>
            </a:r>
            <a:r>
              <a:rPr lang="en-US" baseline="30000" dirty="0"/>
              <a:t>[1]</a:t>
            </a:r>
            <a:r>
              <a:rPr lang="en-US" baseline="-25000" dirty="0"/>
              <a:t>0</a:t>
            </a:r>
            <a:r>
              <a:rPr lang="en-US" dirty="0"/>
              <a:t>=1 , a</a:t>
            </a:r>
            <a:r>
              <a:rPr lang="en-US" baseline="30000" dirty="0"/>
              <a:t>[2]</a:t>
            </a:r>
            <a:r>
              <a:rPr lang="en-US" baseline="-25000" dirty="0"/>
              <a:t>0</a:t>
            </a:r>
            <a:r>
              <a:rPr lang="en-US" dirty="0"/>
              <a:t>=1,…</a:t>
            </a:r>
            <a:endParaRPr lang="en-US" baseline="-25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sp>
        <p:nvSpPr>
          <p:cNvPr id="3" name="Content Placeholder 2"/>
          <p:cNvSpPr>
            <a:spLocks noGrp="1"/>
          </p:cNvSpPr>
          <p:nvPr>
            <p:ph idx="1"/>
          </p:nvPr>
        </p:nvSpPr>
        <p:spPr/>
        <p:txBody>
          <a:bodyPr/>
          <a:lstStyle/>
          <a:p>
            <a:r>
              <a:rPr lang="en-US" dirty="0"/>
              <a:t>Instead of:					We'll do this:</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1550" y="2641410"/>
            <a:ext cx="2371680" cy="44469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863" y="2571751"/>
            <a:ext cx="1852875" cy="481748"/>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300" y="3244936"/>
            <a:ext cx="3965153" cy="125995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5575" y="3022590"/>
            <a:ext cx="2223450" cy="1482300"/>
          </a:xfrm>
          <a:prstGeom prst="rect">
            <a:avLst/>
          </a:prstGeom>
        </p:spPr>
      </p:pic>
      <p:sp>
        <p:nvSpPr>
          <p:cNvPr id="12" name="TextBox 11"/>
          <p:cNvSpPr txBox="1"/>
          <p:nvPr/>
        </p:nvSpPr>
        <p:spPr>
          <a:xfrm>
            <a:off x="1053547" y="1828802"/>
            <a:ext cx="2409634"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endParaRPr lang="en-US" sz="2700" i="1" baseline="-25000" dirty="0">
              <a:latin typeface="Times New Roman" panose="02020603050405020304" pitchFamily="18" charset="0"/>
              <a:cs typeface="Times New Roman" panose="02020603050405020304" pitchFamily="18" charset="0"/>
            </a:endParaRPr>
          </a:p>
        </p:txBody>
      </p:sp>
      <p:sp>
        <p:nvSpPr>
          <p:cNvPr id="13" name="TextBox 12"/>
          <p:cNvSpPr txBox="1"/>
          <p:nvPr/>
        </p:nvSpPr>
        <p:spPr>
          <a:xfrm>
            <a:off x="5743899" y="1861583"/>
            <a:ext cx="2852063" cy="507831"/>
          </a:xfrm>
          <a:prstGeom prst="rect">
            <a:avLst/>
          </a:prstGeom>
          <a:noFill/>
        </p:spPr>
        <p:txBody>
          <a:bodyPr wrap="none" rtlCol="0">
            <a:spAutoFit/>
          </a:bodyPr>
          <a:lstStyle/>
          <a:p>
            <a:r>
              <a:rPr lang="en-US" sz="2700" i="1" dirty="0">
                <a:latin typeface="Times New Roman" panose="02020603050405020304" pitchFamily="18" charset="0"/>
                <a:cs typeface="Times New Roman" panose="02020603050405020304" pitchFamily="18" charset="0"/>
              </a:rPr>
              <a:t>x= x</a:t>
            </a:r>
            <a:r>
              <a:rPr lang="en-US" sz="2700" i="1" baseline="-25000" dirty="0">
                <a:latin typeface="Times New Roman" panose="02020603050405020304" pitchFamily="18" charset="0"/>
                <a:cs typeface="Times New Roman" panose="02020603050405020304" pitchFamily="18" charset="0"/>
              </a:rPr>
              <a:t>0</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1</a:t>
            </a:r>
            <a:r>
              <a:rPr lang="en-US" sz="2700" i="1" dirty="0">
                <a:latin typeface="Times New Roman" panose="02020603050405020304" pitchFamily="18" charset="0"/>
                <a:cs typeface="Times New Roman" panose="02020603050405020304" pitchFamily="18" charset="0"/>
              </a:rPr>
              <a:t>, x</a:t>
            </a:r>
            <a:r>
              <a:rPr lang="en-US" sz="2700" i="1" baseline="-25000" dirty="0">
                <a:latin typeface="Times New Roman" panose="02020603050405020304" pitchFamily="18" charset="0"/>
                <a:cs typeface="Times New Roman" panose="02020603050405020304" pitchFamily="18" charset="0"/>
              </a:rPr>
              <a:t>2</a:t>
            </a:r>
            <a:r>
              <a:rPr lang="en-US" sz="2700" i="1" dirty="0">
                <a:latin typeface="Times New Roman" panose="02020603050405020304" pitchFamily="18" charset="0"/>
                <a:cs typeface="Times New Roman" panose="02020603050405020304" pitchFamily="18" charset="0"/>
              </a:rPr>
              <a:t>, …, x</a:t>
            </a:r>
            <a:r>
              <a:rPr lang="en-US" sz="2700" i="1" baseline="-25000" dirty="0">
                <a:latin typeface="Times New Roman" panose="02020603050405020304" pitchFamily="18" charset="0"/>
                <a:cs typeface="Times New Roman" panose="02020603050405020304" pitchFamily="18" charset="0"/>
              </a:rPr>
              <a:t>n0</a:t>
            </a:r>
            <a:endParaRPr lang="en-US" sz="2700" i="1" baseline="-25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Replacing the bias unit</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22961" y="2057401"/>
            <a:ext cx="3585278" cy="2185988"/>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0122" y="2045477"/>
            <a:ext cx="3585278" cy="2209835"/>
          </a:xfrm>
          <a:prstGeom prst="rect">
            <a:avLst/>
          </a:prstGeom>
        </p:spPr>
      </p:pic>
      <p:sp>
        <p:nvSpPr>
          <p:cNvPr id="8" name="Content Placeholder 2"/>
          <p:cNvSpPr txBox="1"/>
          <p:nvPr/>
        </p:nvSpPr>
        <p:spPr>
          <a:xfrm>
            <a:off x="822962" y="1200150"/>
            <a:ext cx="7543801" cy="3429000"/>
          </a:xfrm>
          <a:prstGeom prst="rect">
            <a:avLst/>
          </a:prstGeom>
        </p:spPr>
        <p:txBody>
          <a:bodyPr vert="horz" lIns="0" tIns="34290" rIns="0" bIns="34290" rtlCol="0">
            <a:normAutofit/>
          </a:bodyPr>
          <a:lstStyle>
            <a:lvl1pPr marL="10795" indent="-10795"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3735" kern="1200" baseline="0">
                <a:solidFill>
                  <a:schemeClr val="tx1">
                    <a:lumMod val="75000"/>
                    <a:lumOff val="25000"/>
                  </a:schemeClr>
                </a:solidFill>
                <a:latin typeface="+mn-lt"/>
                <a:ea typeface="+mn-ea"/>
                <a:cs typeface="+mn-cs"/>
              </a:defRPr>
            </a:lvl1pPr>
            <a:lvl2pPr marL="539750" indent="-33845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3200" kern="1200" baseline="0">
                <a:solidFill>
                  <a:schemeClr val="tx1">
                    <a:lumMod val="75000"/>
                    <a:lumOff val="25000"/>
                  </a:schemeClr>
                </a:solidFill>
                <a:latin typeface="+mn-lt"/>
                <a:ea typeface="+mn-ea"/>
                <a:cs typeface="+mn-cs"/>
              </a:defRPr>
            </a:lvl2pPr>
            <a:lvl3pPr marL="687705" indent="-3048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665" kern="1200" baseline="0">
                <a:solidFill>
                  <a:schemeClr val="tx1">
                    <a:lumMod val="75000"/>
                    <a:lumOff val="25000"/>
                  </a:schemeClr>
                </a:solidFill>
                <a:latin typeface="+mn-lt"/>
                <a:ea typeface="+mn-ea"/>
                <a:cs typeface="+mn-cs"/>
              </a:defRPr>
            </a:lvl3pPr>
            <a:lvl4pPr marL="920750" indent="-35369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2135" kern="1200" baseline="0">
                <a:solidFill>
                  <a:schemeClr val="tx1">
                    <a:lumMod val="75000"/>
                    <a:lumOff val="25000"/>
                  </a:schemeClr>
                </a:solidFill>
                <a:latin typeface="+mn-lt"/>
                <a:ea typeface="+mn-ea"/>
                <a:cs typeface="+mn-cs"/>
              </a:defRPr>
            </a:lvl4pPr>
            <a:lvl5pPr marL="1068705" indent="-319405"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65" kern="1200" baseline="0">
                <a:solidFill>
                  <a:schemeClr val="tx1">
                    <a:lumMod val="75000"/>
                    <a:lumOff val="25000"/>
                  </a:schemeClr>
                </a:solidFill>
                <a:latin typeface="+mj-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a:lstStyle>
          <a:p>
            <a:r>
              <a:rPr lang="en-US" sz="2800"/>
              <a:t>Instead of:					We'll do this:</a:t>
            </a:r>
            <a:endParaRPr 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Feedforward Neural Networks</a:t>
            </a:r>
            <a:endParaRPr lang="en-US" sz="3000" dirty="0">
              <a:solidFill>
                <a:schemeClr val="tx2"/>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a:xfrm>
            <a:off x="3460240" y="445769"/>
            <a:ext cx="5009393" cy="4046221"/>
          </a:xfrm>
        </p:spPr>
        <p:txBody>
          <a:bodyPr>
            <a:normAutofit/>
          </a:bodyPr>
          <a:lstStyle/>
          <a:p>
            <a:r>
              <a:rPr lang="en-US" sz="3000" dirty="0">
                <a:solidFill>
                  <a:schemeClr val="tx2"/>
                </a:solidFill>
              </a:rPr>
              <a:t>Applying feedforward networks to NLP tasks</a:t>
            </a:r>
            <a:endParaRPr lang="en-US" sz="3000" dirty="0">
              <a:solidFill>
                <a:schemeClr val="tx2"/>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feedforward networks</a:t>
            </a:r>
            <a:endParaRPr lang="en-US" b="0" dirty="0"/>
          </a:p>
        </p:txBody>
      </p:sp>
      <p:sp>
        <p:nvSpPr>
          <p:cNvPr id="3" name="Content Placeholder 2"/>
          <p:cNvSpPr>
            <a:spLocks noGrp="1"/>
          </p:cNvSpPr>
          <p:nvPr>
            <p:ph idx="1"/>
          </p:nvPr>
        </p:nvSpPr>
        <p:spPr>
          <a:xfrm>
            <a:off x="822960" y="1123950"/>
            <a:ext cx="8016238" cy="4019550"/>
          </a:xfrm>
        </p:spPr>
        <p:txBody>
          <a:bodyPr/>
          <a:lstStyle/>
          <a:p>
            <a:r>
              <a:rPr lang="en-US" dirty="0"/>
              <a:t>Let's consider 2 (simplified) sample tasks:</a:t>
            </a:r>
            <a:endParaRPr lang="en-US" dirty="0"/>
          </a:p>
          <a:p>
            <a:pPr marL="607695" lvl="1" indent="-457200">
              <a:lnSpc>
                <a:spcPct val="100000"/>
              </a:lnSpc>
              <a:spcAft>
                <a:spcPts val="900"/>
              </a:spcAft>
              <a:buFont typeface="+mj-lt"/>
              <a:buAutoNum type="arabicPeriod"/>
            </a:pPr>
            <a:r>
              <a:rPr lang="en-US" sz="2800" dirty="0"/>
              <a:t>Text classification</a:t>
            </a:r>
            <a:endParaRPr lang="en-US" sz="2800" dirty="0"/>
          </a:p>
          <a:p>
            <a:pPr marL="607695" lvl="1" indent="-457200">
              <a:lnSpc>
                <a:spcPct val="100000"/>
              </a:lnSpc>
              <a:spcAft>
                <a:spcPts val="900"/>
              </a:spcAft>
              <a:buFont typeface="+mj-lt"/>
              <a:buAutoNum type="arabicPeriod"/>
            </a:pPr>
            <a:r>
              <a:rPr lang="en-US" sz="2800" dirty="0"/>
              <a:t>Language modeling</a:t>
            </a:r>
            <a:endParaRPr lang="en-US" sz="2800" dirty="0"/>
          </a:p>
          <a:p>
            <a:pPr marL="0" indent="0"/>
            <a:endParaRPr lang="en-US" sz="900" dirty="0"/>
          </a:p>
          <a:p>
            <a:pPr marL="0" indent="0"/>
            <a:r>
              <a:rPr lang="en-US" dirty="0"/>
              <a:t>State of the art systems use more powerful neural architectures, but simple models are useful to consider!</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Neural Network Unit</a:t>
            </a:r>
            <a:br>
              <a:rPr lang="en-US" b="0" dirty="0"/>
            </a:br>
            <a:r>
              <a:rPr lang="en-US" sz="2000" dirty="0"/>
              <a:t>This is not in your brain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endParaRPr lang="en-US" sz="2800" dirty="0">
              <a:solidFill>
                <a:srgbClr val="981535"/>
              </a:solidFill>
            </a:endParaRP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endParaRPr lang="en-US" sz="2800" dirty="0">
              <a:solidFill>
                <a:srgbClr val="981535"/>
              </a:solidFill>
            </a:endParaRP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endParaRPr lang="en-US" sz="2800" dirty="0">
              <a:solidFill>
                <a:srgbClr val="981535"/>
              </a:solidFill>
            </a:endParaRPr>
          </a:p>
        </p:txBody>
      </p:sp>
      <p:sp>
        <p:nvSpPr>
          <p:cNvPr id="54" name="TextBox 53"/>
          <p:cNvSpPr txBox="1"/>
          <p:nvPr/>
        </p:nvSpPr>
        <p:spPr>
          <a:xfrm>
            <a:off x="1676402" y="1962150"/>
            <a:ext cx="3253776" cy="523220"/>
          </a:xfrm>
          <a:prstGeom prst="rect">
            <a:avLst/>
          </a:prstGeom>
          <a:noFill/>
        </p:spPr>
        <p:txBody>
          <a:bodyPr wrap="none" rtlCol="0">
            <a:spAutoFit/>
          </a:bodyPr>
          <a:lstStyle/>
          <a:p>
            <a:r>
              <a:rPr lang="en-US" sz="2800" dirty="0">
                <a:solidFill>
                  <a:srgbClr val="981535"/>
                </a:solidFill>
              </a:rPr>
              <a:t>Non-linear transform</a:t>
            </a:r>
            <a:endParaRPr lang="en-US" sz="2800" dirty="0">
              <a:solidFill>
                <a:srgbClr val="981535"/>
              </a:solidFill>
            </a:endParaRP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endParaRPr lang="en-US" sz="2800" dirty="0">
              <a:solidFill>
                <a:srgbClr val="981535"/>
              </a:solidFill>
            </a:endParaRPr>
          </a:p>
        </p:txBody>
      </p:sp>
      <p:sp>
        <p:nvSpPr>
          <p:cNvPr id="11" name="TextBox 10"/>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endParaRPr lang="en-US" sz="2800" dirty="0">
              <a:solidFill>
                <a:srgbClr val="98153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133350"/>
            <a:ext cx="8191500" cy="800100"/>
          </a:xfrm>
        </p:spPr>
        <p:txBody>
          <a:bodyPr>
            <a:normAutofit/>
          </a:bodyPr>
          <a:lstStyle/>
          <a:p>
            <a:r>
              <a:rPr lang="en-US" b="0" dirty="0"/>
              <a:t>Classification: Sentiment Analysis</a:t>
            </a:r>
            <a:endParaRPr lang="en-US" b="0" dirty="0"/>
          </a:p>
        </p:txBody>
      </p:sp>
      <p:sp>
        <p:nvSpPr>
          <p:cNvPr id="3" name="Content Placeholder 2"/>
          <p:cNvSpPr>
            <a:spLocks noGrp="1"/>
          </p:cNvSpPr>
          <p:nvPr>
            <p:ph idx="1"/>
          </p:nvPr>
        </p:nvSpPr>
        <p:spPr>
          <a:xfrm>
            <a:off x="857251" y="1352550"/>
            <a:ext cx="7283918" cy="3505200"/>
          </a:xfrm>
        </p:spPr>
        <p:txBody>
          <a:bodyPr/>
          <a:lstStyle/>
          <a:p>
            <a:pPr marL="457200" indent="-457200">
              <a:buFont typeface="Arial" panose="020B0604020202020204" pitchFamily="34" charset="0"/>
              <a:buChar char="•"/>
            </a:pPr>
            <a:r>
              <a:rPr lang="en-US" dirty="0"/>
              <a:t>Input layer are binary features </a:t>
            </a:r>
            <a:endParaRPr lang="en-US" dirty="0"/>
          </a:p>
          <a:p>
            <a:pPr marL="457200" indent="-457200">
              <a:buFont typeface="Arial" panose="020B0604020202020204" pitchFamily="34" charset="0"/>
              <a:buChar char="•"/>
            </a:pPr>
            <a:r>
              <a:rPr lang="en-US" dirty="0"/>
              <a:t>Output layer is 0 or 1</a:t>
            </a:r>
            <a:endParaRPr lang="en-US" dirty="0"/>
          </a:p>
        </p:txBody>
      </p:sp>
      <p:grpSp>
        <p:nvGrpSpPr>
          <p:cNvPr id="42" name="Group 41"/>
          <p:cNvGrpSpPr/>
          <p:nvPr/>
        </p:nvGrpSpPr>
        <p:grpSpPr>
          <a:xfrm>
            <a:off x="6553200" y="2698135"/>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6" name="TextBox 45"/>
          <p:cNvSpPr txBox="1"/>
          <p:nvPr/>
        </p:nvSpPr>
        <p:spPr>
          <a:xfrm>
            <a:off x="7618215" y="2633327"/>
            <a:ext cx="375424" cy="523220"/>
          </a:xfrm>
          <a:prstGeom prst="rect">
            <a:avLst/>
          </a:prstGeom>
          <a:noFill/>
        </p:spPr>
        <p:txBody>
          <a:bodyPr wrap="none" rtlCol="0">
            <a:spAutoFit/>
          </a:bodyPr>
          <a:lstStyle/>
          <a:p>
            <a:r>
              <a:rPr lang="en-US" sz="2800" dirty="0" err="1"/>
              <a:t>σ</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Sentiment Features</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43" name="Picture 42"/>
          <p:cNvPicPr>
            <a:picLocks noChangeAspect="1"/>
          </p:cNvPicPr>
          <p:nvPr/>
        </p:nvPicPr>
        <p:blipFill rotWithShape="1">
          <a:blip r:embed="rId1"/>
          <a:srcRect r="36702"/>
          <a:stretch>
            <a:fillRect/>
          </a:stretch>
        </p:blipFill>
        <p:spPr>
          <a:xfrm>
            <a:off x="1923044" y="1200150"/>
            <a:ext cx="5445916" cy="35052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0100" y="-72097"/>
            <a:ext cx="7543800" cy="680397"/>
          </a:xfrm>
        </p:spPr>
        <p:txBody>
          <a:bodyPr>
            <a:normAutofit fontScale="90000"/>
          </a:bodyPr>
          <a:lstStyle/>
          <a:p>
            <a:r>
              <a:rPr lang="en-US" dirty="0"/>
              <a:t>Feedforward nets for simple classification</a:t>
            </a:r>
            <a:endParaRPr lang="en-US" b="0" dirty="0"/>
          </a:p>
        </p:txBody>
      </p:sp>
      <p:sp>
        <p:nvSpPr>
          <p:cNvPr id="3" name="Content Placeholder 2"/>
          <p:cNvSpPr>
            <a:spLocks noGrp="1"/>
          </p:cNvSpPr>
          <p:nvPr>
            <p:ph idx="1"/>
          </p:nvPr>
        </p:nvSpPr>
        <p:spPr>
          <a:xfrm>
            <a:off x="361315" y="3550285"/>
            <a:ext cx="8747125" cy="1425575"/>
          </a:xfrm>
        </p:spPr>
        <p:txBody>
          <a:bodyPr>
            <a:normAutofit lnSpcReduction="10000"/>
          </a:bodyPr>
          <a:lstStyle/>
          <a:p>
            <a:r>
              <a:rPr lang="en-US" dirty="0"/>
              <a:t>Just adding a hidden layer to logistic regression</a:t>
            </a:r>
            <a:endParaRPr lang="en-US" dirty="0"/>
          </a:p>
          <a:p>
            <a:pPr marL="428625" indent="-428625">
              <a:buFont typeface="Arial" panose="020B0604020202020204" pitchFamily="34" charset="0"/>
              <a:buChar char="•"/>
            </a:pPr>
            <a:r>
              <a:rPr lang="en-US" sz="2400" dirty="0"/>
              <a:t>allows the network to use non-linear interactions between features </a:t>
            </a:r>
            <a:endParaRPr lang="en-US" sz="2400" dirty="0"/>
          </a:p>
          <a:p>
            <a:pPr marL="428625" indent="-428625">
              <a:buFont typeface="Arial" panose="020B0604020202020204" pitchFamily="34" charset="0"/>
              <a:buChar char="•"/>
            </a:pPr>
            <a:r>
              <a:rPr lang="en-US" sz="2400" dirty="0"/>
              <a:t>which may (or may not) improve performance.</a:t>
            </a:r>
            <a:endParaRPr lang="en-US" sz="2400" dirty="0"/>
          </a:p>
        </p:txBody>
      </p:sp>
      <p:sp>
        <p:nvSpPr>
          <p:cNvPr id="6" name="Slide Number Placeholder 5"/>
          <p:cNvSpPr>
            <a:spLocks noGrp="1"/>
          </p:cNvSpPr>
          <p:nvPr>
            <p:ph type="sldNum" sz="quarter" idx="12"/>
          </p:nvPr>
        </p:nvSpPr>
        <p:spPr>
          <a:xfrm>
            <a:off x="7162800" y="3486150"/>
            <a:ext cx="984019" cy="273844"/>
          </a:xfrm>
        </p:spPr>
        <p:txBody>
          <a:bodyPr/>
          <a:lstStyle/>
          <a:p>
            <a:pPr>
              <a:defRPr/>
            </a:pPr>
            <a:fld id="{713DD8BE-556E-3440-9013-11CC5588178D}" type="slidenum">
              <a:rPr lang="en-US" smtClean="0"/>
            </a:fld>
            <a:endParaRPr lang="en-US"/>
          </a:p>
        </p:txBody>
      </p:sp>
      <p:grpSp>
        <p:nvGrpSpPr>
          <p:cNvPr id="87" name="Group 86"/>
          <p:cNvGrpSpPr/>
          <p:nvPr/>
        </p:nvGrpSpPr>
        <p:grpSpPr>
          <a:xfrm>
            <a:off x="5962438" y="685035"/>
            <a:ext cx="2682455" cy="2878483"/>
            <a:chOff x="6290653" y="1339444"/>
            <a:chExt cx="2682455" cy="2878483"/>
          </a:xfrm>
        </p:grpSpPr>
        <p:grpSp>
          <p:nvGrpSpPr>
            <p:cNvPr id="5" name="Group 4"/>
            <p:cNvGrpSpPr/>
            <p:nvPr/>
          </p:nvGrpSpPr>
          <p:grpSpPr>
            <a:xfrm>
              <a:off x="6290653" y="1339444"/>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 name="TextBox 3"/>
            <p:cNvSpPr txBox="1"/>
            <p:nvPr/>
          </p:nvSpPr>
          <p:spPr>
            <a:xfrm>
              <a:off x="6346020" y="3804641"/>
              <a:ext cx="349776" cy="400110"/>
            </a:xfrm>
            <a:prstGeom prst="rect">
              <a:avLst/>
            </a:prstGeom>
            <a:noFill/>
          </p:spPr>
          <p:txBody>
            <a:bodyPr wrap="none" rtlCol="0">
              <a:spAutoFit/>
            </a:bodyPr>
            <a:lstStyle/>
            <a:p>
              <a:r>
                <a:rPr lang="en-US" sz="2000" dirty="0"/>
                <a:t>f</a:t>
              </a:r>
              <a:r>
                <a:rPr lang="en-US" sz="2000" baseline="-25000" dirty="0"/>
                <a:t>1</a:t>
              </a:r>
              <a:endParaRPr lang="en-US" sz="2000" baseline="-25000" dirty="0"/>
            </a:p>
          </p:txBody>
        </p:sp>
        <p:sp>
          <p:nvSpPr>
            <p:cNvPr id="42" name="TextBox 41"/>
            <p:cNvSpPr txBox="1"/>
            <p:nvPr/>
          </p:nvSpPr>
          <p:spPr>
            <a:xfrm>
              <a:off x="6858459" y="3817817"/>
              <a:ext cx="349776" cy="400110"/>
            </a:xfrm>
            <a:prstGeom prst="rect">
              <a:avLst/>
            </a:prstGeom>
            <a:noFill/>
          </p:spPr>
          <p:txBody>
            <a:bodyPr wrap="none" rtlCol="0">
              <a:spAutoFit/>
            </a:bodyPr>
            <a:lstStyle/>
            <a:p>
              <a:r>
                <a:rPr lang="en-US" sz="2000" dirty="0"/>
                <a:t>f</a:t>
              </a:r>
              <a:r>
                <a:rPr lang="en-US" sz="2000" baseline="-25000" dirty="0"/>
                <a:t>2</a:t>
              </a:r>
              <a:endParaRPr lang="en-US" sz="2000" baseline="-25000" dirty="0"/>
            </a:p>
          </p:txBody>
        </p:sp>
        <p:sp>
          <p:nvSpPr>
            <p:cNvPr id="43" name="TextBox 42"/>
            <p:cNvSpPr txBox="1"/>
            <p:nvPr/>
          </p:nvSpPr>
          <p:spPr>
            <a:xfrm>
              <a:off x="8620126" y="3790950"/>
              <a:ext cx="352982" cy="400110"/>
            </a:xfrm>
            <a:prstGeom prst="rect">
              <a:avLst/>
            </a:prstGeom>
            <a:noFill/>
          </p:spPr>
          <p:txBody>
            <a:bodyPr wrap="none" rtlCol="0">
              <a:spAutoFit/>
            </a:bodyPr>
            <a:lstStyle/>
            <a:p>
              <a:r>
                <a:rPr lang="en-US" sz="2000" dirty="0" err="1"/>
                <a:t>f</a:t>
              </a:r>
              <a:r>
                <a:rPr lang="en-US" sz="2000" baseline="-25000" dirty="0" err="1"/>
                <a:t>n</a:t>
              </a:r>
              <a:endParaRPr lang="en-US" sz="2000" baseline="-25000" dirty="0"/>
            </a:p>
          </p:txBody>
        </p:sp>
      </p:grpSp>
      <p:sp>
        <p:nvSpPr>
          <p:cNvPr id="45" name="Slide Number Placeholder 5"/>
          <p:cNvSpPr txBox="1"/>
          <p:nvPr/>
        </p:nvSpPr>
        <p:spPr>
          <a:xfrm>
            <a:off x="1187568" y="3590737"/>
            <a:ext cx="984019" cy="273844"/>
          </a:xfrm>
          <a:prstGeom prst="rect">
            <a:avLst/>
          </a:prstGeom>
        </p:spPr>
        <p:txBody>
          <a:bodyPr vert="horz" lIns="91440" tIns="45720" rIns="91440" bIns="45720" rtlCol="0" anchor="ctr"/>
          <a:lstStyle>
            <a:defPPr>
              <a:defRPr lang="en-US"/>
            </a:defPPr>
            <a:lvl1pPr marL="0" algn="r" defTabSz="685800" rtl="0" eaLnBrk="1" latinLnBrk="0" hangingPunct="1">
              <a:defRPr sz="790" kern="1200">
                <a:solidFill>
                  <a:srgbClr val="FFFFFF"/>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defRPr/>
            </a:pPr>
            <a:fld id="{713DD8BE-556E-3440-9013-11CC5588178D}" type="slidenum">
              <a:rPr lang="en-US" smtClean="0"/>
            </a:fld>
            <a:endParaRPr lang="en-US"/>
          </a:p>
        </p:txBody>
      </p:sp>
      <p:sp>
        <p:nvSpPr>
          <p:cNvPr id="85" name="TextBox 84"/>
          <p:cNvSpPr txBox="1"/>
          <p:nvPr/>
        </p:nvSpPr>
        <p:spPr>
          <a:xfrm>
            <a:off x="3070445" y="4676587"/>
            <a:ext cx="184731" cy="300082"/>
          </a:xfrm>
          <a:prstGeom prst="rect">
            <a:avLst/>
          </a:prstGeom>
          <a:noFill/>
        </p:spPr>
        <p:txBody>
          <a:bodyPr wrap="none" rtlCol="0">
            <a:spAutoFit/>
          </a:bodyPr>
          <a:lstStyle/>
          <a:p>
            <a:endParaRPr lang="en-US" dirty="0"/>
          </a:p>
        </p:txBody>
      </p:sp>
      <p:sp>
        <p:nvSpPr>
          <p:cNvPr id="89" name="TextBox 88"/>
          <p:cNvSpPr txBox="1"/>
          <p:nvPr/>
        </p:nvSpPr>
        <p:spPr>
          <a:xfrm>
            <a:off x="4286867" y="1238437"/>
            <a:ext cx="1395831" cy="923330"/>
          </a:xfrm>
          <a:prstGeom prst="rect">
            <a:avLst/>
          </a:prstGeom>
          <a:noFill/>
        </p:spPr>
        <p:txBody>
          <a:bodyPr wrap="none" rtlCol="0">
            <a:spAutoFit/>
          </a:bodyPr>
          <a:lstStyle/>
          <a:p>
            <a:r>
              <a:rPr lang="en-US" sz="1800" dirty="0"/>
              <a:t>2-layer</a:t>
            </a:r>
            <a:endParaRPr lang="en-US" sz="1800" dirty="0"/>
          </a:p>
          <a:p>
            <a:r>
              <a:rPr lang="en-US" sz="1800" dirty="0"/>
              <a:t> feedforward</a:t>
            </a:r>
            <a:endParaRPr lang="en-US" sz="1800" dirty="0"/>
          </a:p>
          <a:p>
            <a:r>
              <a:rPr lang="en-US" sz="1800" dirty="0"/>
              <a:t> network</a:t>
            </a:r>
            <a:endParaRPr lang="en-US" sz="1800" dirty="0"/>
          </a:p>
        </p:txBody>
      </p:sp>
      <p:sp>
        <p:nvSpPr>
          <p:cNvPr id="90" name="TextBox 89"/>
          <p:cNvSpPr txBox="1"/>
          <p:nvPr/>
        </p:nvSpPr>
        <p:spPr>
          <a:xfrm>
            <a:off x="7010400" y="666750"/>
            <a:ext cx="375424" cy="523220"/>
          </a:xfrm>
          <a:prstGeom prst="rect">
            <a:avLst/>
          </a:prstGeom>
          <a:noFill/>
        </p:spPr>
        <p:txBody>
          <a:bodyPr wrap="square" rtlCol="0">
            <a:spAutoFit/>
          </a:bodyPr>
          <a:lstStyle/>
          <a:p>
            <a:r>
              <a:rPr lang="en-US" sz="2800" dirty="0" err="1"/>
              <a:t>σ</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321040" cy="680397"/>
          </a:xfrm>
        </p:spPr>
        <p:txBody>
          <a:bodyPr>
            <a:noAutofit/>
          </a:bodyPr>
          <a:lstStyle/>
          <a:p>
            <a:r>
              <a:rPr lang="en-US" sz="3000" b="0" dirty="0"/>
              <a:t>Even better: representation learning</a:t>
            </a:r>
            <a:endParaRPr lang="en-US" sz="3000" b="0" dirty="0"/>
          </a:p>
        </p:txBody>
      </p:sp>
      <p:sp>
        <p:nvSpPr>
          <p:cNvPr id="3" name="Content Placeholder 2"/>
          <p:cNvSpPr>
            <a:spLocks noGrp="1"/>
          </p:cNvSpPr>
          <p:nvPr>
            <p:ph idx="1"/>
          </p:nvPr>
        </p:nvSpPr>
        <p:spPr>
          <a:xfrm>
            <a:off x="381000" y="1200150"/>
            <a:ext cx="6114917" cy="3429000"/>
          </a:xfrm>
        </p:spPr>
        <p:txBody>
          <a:bodyPr>
            <a:normAutofit/>
          </a:bodyPr>
          <a:lstStyle/>
          <a:p>
            <a:r>
              <a:rPr lang="en-US" dirty="0"/>
              <a:t>The real power of deep learning</a:t>
            </a:r>
            <a:r>
              <a:rPr lang="en-US" i="1" dirty="0"/>
              <a:t> </a:t>
            </a:r>
            <a:r>
              <a:rPr lang="en-US" dirty="0"/>
              <a:t>comes from the  ability to </a:t>
            </a:r>
            <a:r>
              <a:rPr lang="en-US" b="1" dirty="0"/>
              <a:t>learn</a:t>
            </a:r>
            <a:r>
              <a:rPr lang="en-US" dirty="0"/>
              <a:t> features from the data</a:t>
            </a:r>
            <a:endParaRPr lang="en-US" dirty="0"/>
          </a:p>
          <a:p>
            <a:r>
              <a:rPr lang="en-US" dirty="0"/>
              <a:t>Instead of using hand-built human-engineered features for classification</a:t>
            </a:r>
            <a:endParaRPr lang="en-US" dirty="0"/>
          </a:p>
          <a:p>
            <a:r>
              <a:rPr lang="en-US" dirty="0"/>
              <a:t>Use learned representations like embeddings!</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grpSp>
        <p:nvGrpSpPr>
          <p:cNvPr id="5" name="Group 4"/>
          <p:cNvGrpSpPr/>
          <p:nvPr/>
        </p:nvGrpSpPr>
        <p:grpSpPr>
          <a:xfrm>
            <a:off x="6553200" y="895350"/>
            <a:ext cx="2667000" cy="2468463"/>
            <a:chOff x="1997416" y="1094195"/>
            <a:chExt cx="5712473" cy="4285206"/>
          </a:xfrm>
        </p:grpSpPr>
        <p:sp>
          <p:nvSpPr>
            <p:cNvPr id="7" name="Oval 6"/>
            <p:cNvSpPr/>
            <p:nvPr/>
          </p:nvSpPr>
          <p:spPr bwMode="auto">
            <a:xfrm>
              <a:off x="3581401" y="2724150"/>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8" name="Oval 7"/>
            <p:cNvSpPr/>
            <p:nvPr/>
          </p:nvSpPr>
          <p:spPr bwMode="auto">
            <a:xfrm>
              <a:off x="3429000"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4267202" y="1094195"/>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5105397"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4267202" y="2541993"/>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2" name="Straight Arrow Connector 11"/>
            <p:cNvCxnSpPr>
              <a:stCxn id="8" idx="0"/>
              <a:endCxn id="9" idx="3"/>
            </p:cNvCxnSpPr>
            <p:nvPr/>
          </p:nvCxnSpPr>
          <p:spPr bwMode="auto">
            <a:xfrm flipV="1">
              <a:off x="3803834" y="1799615"/>
              <a:ext cx="573153" cy="742379"/>
            </a:xfrm>
            <a:prstGeom prst="straightConnector1">
              <a:avLst/>
            </a:prstGeom>
            <a:noFill/>
            <a:ln w="9525" cap="flat" cmpd="sng" algn="ctr">
              <a:noFill/>
              <a:prstDash val="solid"/>
              <a:round/>
              <a:headEnd type="none" w="med" len="med"/>
              <a:tailEnd type="arrow"/>
            </a:ln>
            <a:effectLst/>
          </p:spPr>
        </p:cxnSp>
        <p:cxnSp>
          <p:nvCxnSpPr>
            <p:cNvPr id="13" name="Straight Arrow Connector 12"/>
            <p:cNvCxnSpPr>
              <a:stCxn id="11" idx="0"/>
              <a:endCxn id="9" idx="4"/>
            </p:cNvCxnSpPr>
            <p:nvPr/>
          </p:nvCxnSpPr>
          <p:spPr bwMode="auto">
            <a:xfrm flipV="1">
              <a:off x="4642036" y="1920645"/>
              <a:ext cx="0" cy="621348"/>
            </a:xfrm>
            <a:prstGeom prst="straightConnector1">
              <a:avLst/>
            </a:prstGeom>
            <a:noFill/>
            <a:ln w="9525" cap="flat" cmpd="sng" algn="ctr">
              <a:solidFill>
                <a:schemeClr val="tx1"/>
              </a:solidFill>
              <a:prstDash val="solid"/>
              <a:round/>
              <a:headEnd type="none" w="med" len="med"/>
              <a:tailEnd type="arrow"/>
            </a:ln>
            <a:effectLst/>
          </p:spPr>
        </p:cxnSp>
        <p:cxnSp>
          <p:nvCxnSpPr>
            <p:cNvPr id="14" name="Straight Arrow Connector 13"/>
            <p:cNvCxnSpPr>
              <a:stCxn id="10" idx="0"/>
              <a:endCxn id="9" idx="4"/>
            </p:cNvCxnSpPr>
            <p:nvPr/>
          </p:nvCxnSpPr>
          <p:spPr bwMode="auto">
            <a:xfrm flipH="1" flipV="1">
              <a:off x="4642036" y="1920645"/>
              <a:ext cx="838195" cy="621348"/>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8" idx="7"/>
              <a:endCxn id="9" idx="4"/>
            </p:cNvCxnSpPr>
            <p:nvPr/>
          </p:nvCxnSpPr>
          <p:spPr bwMode="auto">
            <a:xfrm flipV="1">
              <a:off x="4068880" y="1920645"/>
              <a:ext cx="573156" cy="742379"/>
            </a:xfrm>
            <a:prstGeom prst="straightConnector1">
              <a:avLst/>
            </a:prstGeom>
            <a:noFill/>
            <a:ln w="9525" cap="flat" cmpd="sng" algn="ctr">
              <a:solidFill>
                <a:schemeClr val="tx1"/>
              </a:solidFill>
              <a:prstDash val="solid"/>
              <a:round/>
              <a:headEnd type="none" w="med" len="med"/>
              <a:tailEnd type="arrow"/>
            </a:ln>
            <a:effectLst/>
          </p:spPr>
        </p:cxnSp>
        <p:sp>
          <p:nvSpPr>
            <p:cNvPr id="16" name="Oval 15"/>
            <p:cNvSpPr/>
            <p:nvPr/>
          </p:nvSpPr>
          <p:spPr bwMode="auto">
            <a:xfrm>
              <a:off x="3962399" y="4552951"/>
              <a:ext cx="381001" cy="826450"/>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7" name="Oval 16"/>
            <p:cNvSpPr/>
            <p:nvPr/>
          </p:nvSpPr>
          <p:spPr bwMode="auto">
            <a:xfrm>
              <a:off x="2057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867398"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4571999"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3200400" y="4370796"/>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1" name="Straight Arrow Connector 20"/>
            <p:cNvCxnSpPr>
              <a:stCxn id="17" idx="0"/>
            </p:cNvCxnSpPr>
            <p:nvPr/>
          </p:nvCxnSpPr>
          <p:spPr bwMode="auto">
            <a:xfrm flipV="1">
              <a:off x="2432235" y="3049361"/>
              <a:ext cx="2271756" cy="1321434"/>
            </a:xfrm>
            <a:prstGeom prst="straightConnector1">
              <a:avLst/>
            </a:prstGeom>
            <a:noFill/>
            <a:ln w="9525" cap="flat" cmpd="sng" algn="ctr">
              <a:noFill/>
              <a:prstDash val="solid"/>
              <a:round/>
              <a:headEnd type="none" w="med" len="med"/>
              <a:tailEnd type="arrow"/>
            </a:ln>
            <a:effectLst/>
          </p:spPr>
        </p:cxnSp>
        <p:cxnSp>
          <p:nvCxnSpPr>
            <p:cNvPr id="22" name="Straight Arrow Connector 21"/>
            <p:cNvCxnSpPr>
              <a:stCxn id="20" idx="0"/>
              <a:endCxn id="8" idx="4"/>
            </p:cNvCxnSpPr>
            <p:nvPr/>
          </p:nvCxnSpPr>
          <p:spPr bwMode="auto">
            <a:xfrm flipV="1">
              <a:off x="3575234" y="3368444"/>
              <a:ext cx="2286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3" name="Straight Arrow Connector 22"/>
            <p:cNvCxnSpPr>
              <a:stCxn id="19" idx="0"/>
              <a:endCxn id="8" idx="4"/>
            </p:cNvCxnSpPr>
            <p:nvPr/>
          </p:nvCxnSpPr>
          <p:spPr bwMode="auto">
            <a:xfrm flipH="1" flipV="1">
              <a:off x="3803834" y="3368443"/>
              <a:ext cx="1143000"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18" idx="0"/>
              <a:endCxn id="8" idx="4"/>
            </p:cNvCxnSpPr>
            <p:nvPr/>
          </p:nvCxnSpPr>
          <p:spPr bwMode="auto">
            <a:xfrm flipH="1" flipV="1">
              <a:off x="3803834" y="3368444"/>
              <a:ext cx="2438399" cy="1002352"/>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7" idx="7"/>
              <a:endCxn id="8" idx="4"/>
            </p:cNvCxnSpPr>
            <p:nvPr/>
          </p:nvCxnSpPr>
          <p:spPr bwMode="auto">
            <a:xfrm flipV="1">
              <a:off x="2697281" y="3368444"/>
              <a:ext cx="1106553" cy="1123383"/>
            </a:xfrm>
            <a:prstGeom prst="straightConnector1">
              <a:avLst/>
            </a:prstGeom>
            <a:noFill/>
            <a:ln w="9525" cap="flat" cmpd="sng" algn="ctr">
              <a:solidFill>
                <a:schemeClr val="tx1"/>
              </a:solidFill>
              <a:prstDash val="solid"/>
              <a:round/>
              <a:headEnd type="none" w="med" len="med"/>
              <a:tailEnd type="arrow"/>
            </a:ln>
            <a:effectLst/>
          </p:spPr>
        </p:cxnSp>
        <p:sp>
          <p:nvSpPr>
            <p:cNvPr id="26" name="Oval 25"/>
            <p:cNvSpPr/>
            <p:nvPr/>
          </p:nvSpPr>
          <p:spPr bwMode="auto">
            <a:xfrm>
              <a:off x="6781800" y="4413642"/>
              <a:ext cx="749666" cy="826450"/>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7" name="Straight Arrow Connector 26"/>
            <p:cNvCxnSpPr>
              <a:stCxn id="26" idx="0"/>
              <a:endCxn id="8" idx="4"/>
            </p:cNvCxnSpPr>
            <p:nvPr/>
          </p:nvCxnSpPr>
          <p:spPr bwMode="auto">
            <a:xfrm flipH="1" flipV="1">
              <a:off x="3803834" y="3368444"/>
              <a:ext cx="3352800" cy="1045198"/>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17" idx="7"/>
              <a:endCxn id="11" idx="4"/>
            </p:cNvCxnSpPr>
            <p:nvPr/>
          </p:nvCxnSpPr>
          <p:spPr bwMode="auto">
            <a:xfrm flipV="1">
              <a:off x="2697281" y="3368444"/>
              <a:ext cx="1944755" cy="112338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7" idx="7"/>
              <a:endCxn id="10" idx="4"/>
            </p:cNvCxnSpPr>
            <p:nvPr/>
          </p:nvCxnSpPr>
          <p:spPr bwMode="auto">
            <a:xfrm flipV="1">
              <a:off x="2697281" y="3368443"/>
              <a:ext cx="2782950" cy="112338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6" idx="0"/>
              <a:endCxn id="10" idx="4"/>
            </p:cNvCxnSpPr>
            <p:nvPr/>
          </p:nvCxnSpPr>
          <p:spPr bwMode="auto">
            <a:xfrm flipH="1" flipV="1">
              <a:off x="5480232" y="3368444"/>
              <a:ext cx="1676402"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6" idx="0"/>
              <a:endCxn id="11" idx="4"/>
            </p:cNvCxnSpPr>
            <p:nvPr/>
          </p:nvCxnSpPr>
          <p:spPr bwMode="auto">
            <a:xfrm flipH="1" flipV="1">
              <a:off x="4642036" y="3368444"/>
              <a:ext cx="2514598" cy="1045198"/>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18" idx="0"/>
              <a:endCxn id="11" idx="4"/>
            </p:cNvCxnSpPr>
            <p:nvPr/>
          </p:nvCxnSpPr>
          <p:spPr bwMode="auto">
            <a:xfrm flipH="1" flipV="1">
              <a:off x="4642036" y="3368443"/>
              <a:ext cx="16001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8" idx="0"/>
              <a:endCxn id="10" idx="4"/>
            </p:cNvCxnSpPr>
            <p:nvPr/>
          </p:nvCxnSpPr>
          <p:spPr bwMode="auto">
            <a:xfrm flipH="1" flipV="1">
              <a:off x="5480231" y="3368444"/>
              <a:ext cx="7620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4642036" y="3368443"/>
              <a:ext cx="304798"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19" idx="0"/>
              <a:endCxn id="10" idx="4"/>
            </p:cNvCxnSpPr>
            <p:nvPr/>
          </p:nvCxnSpPr>
          <p:spPr bwMode="auto">
            <a:xfrm flipV="1">
              <a:off x="4946834" y="3368443"/>
              <a:ext cx="533397"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3575234" y="3368444"/>
              <a:ext cx="1066801" cy="1002352"/>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0" idx="0"/>
              <a:endCxn id="10" idx="4"/>
            </p:cNvCxnSpPr>
            <p:nvPr/>
          </p:nvCxnSpPr>
          <p:spPr bwMode="auto">
            <a:xfrm flipV="1">
              <a:off x="3575234" y="3368443"/>
              <a:ext cx="1904997" cy="1002352"/>
            </a:xfrm>
            <a:prstGeom prst="straightConnector1">
              <a:avLst/>
            </a:prstGeom>
            <a:noFill/>
            <a:ln w="9525" cap="flat" cmpd="sng" algn="ctr">
              <a:solidFill>
                <a:schemeClr val="tx1"/>
              </a:solidFill>
              <a:prstDash val="solid"/>
              <a:round/>
              <a:headEnd type="none" w="med" len="med"/>
              <a:tailEnd type="arrow"/>
            </a:ln>
            <a:effectLst/>
          </p:spPr>
        </p:cxnSp>
        <p:sp>
          <p:nvSpPr>
            <p:cNvPr id="38" name="TextBox 37"/>
            <p:cNvSpPr txBox="1"/>
            <p:nvPr/>
          </p:nvSpPr>
          <p:spPr>
            <a:xfrm>
              <a:off x="3047999" y="1428748"/>
              <a:ext cx="457199" cy="90830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39" name="TextBox 38"/>
            <p:cNvSpPr txBox="1"/>
            <p:nvPr/>
          </p:nvSpPr>
          <p:spPr>
            <a:xfrm>
              <a:off x="2057400" y="3105151"/>
              <a:ext cx="457199" cy="90830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0" name="TextBox 39"/>
            <p:cNvSpPr txBox="1"/>
            <p:nvPr/>
          </p:nvSpPr>
          <p:spPr>
            <a:xfrm>
              <a:off x="6887912" y="4446401"/>
              <a:ext cx="821977" cy="694584"/>
            </a:xfrm>
            <a:prstGeom prst="rect">
              <a:avLst/>
            </a:prstGeom>
            <a:noFill/>
          </p:spPr>
          <p:txBody>
            <a:bodyPr wrap="square" rtlCol="0">
              <a:spAutoFit/>
            </a:bodyPr>
            <a:lstStyle/>
            <a:p>
              <a:r>
                <a:rPr lang="en-US" sz="2000" dirty="0" err="1"/>
                <a:t>x</a:t>
              </a:r>
              <a:r>
                <a:rPr lang="en-US" sz="2000" baseline="-25000" dirty="0" err="1"/>
                <a:t>n</a:t>
              </a:r>
              <a:endParaRPr lang="en-US" sz="1800" baseline="-25000" dirty="0"/>
            </a:p>
          </p:txBody>
        </p:sp>
        <p:sp>
          <p:nvSpPr>
            <p:cNvPr id="41" name="TextBox 40"/>
            <p:cNvSpPr txBox="1"/>
            <p:nvPr/>
          </p:nvSpPr>
          <p:spPr>
            <a:xfrm>
              <a:off x="1997416" y="4446401"/>
              <a:ext cx="1273267" cy="694584"/>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grpSp>
      <p:sp>
        <p:nvSpPr>
          <p:cNvPr id="42" name="TextBox 41"/>
          <p:cNvSpPr txBox="1"/>
          <p:nvPr/>
        </p:nvSpPr>
        <p:spPr>
          <a:xfrm>
            <a:off x="6669312" y="3301464"/>
            <a:ext cx="399468" cy="400110"/>
          </a:xfrm>
          <a:prstGeom prst="rect">
            <a:avLst/>
          </a:prstGeom>
          <a:noFill/>
        </p:spPr>
        <p:txBody>
          <a:bodyPr wrap="none" rtlCol="0">
            <a:spAutoFit/>
          </a:bodyPr>
          <a:lstStyle/>
          <a:p>
            <a:r>
              <a:rPr lang="en-US" sz="2000" dirty="0"/>
              <a:t>e</a:t>
            </a:r>
            <a:r>
              <a:rPr lang="en-US" sz="2000" baseline="-25000" dirty="0"/>
              <a:t>1</a:t>
            </a:r>
            <a:endParaRPr lang="en-US" sz="2000" baseline="-25000" dirty="0"/>
          </a:p>
        </p:txBody>
      </p:sp>
      <p:sp>
        <p:nvSpPr>
          <p:cNvPr id="43" name="TextBox 42"/>
          <p:cNvSpPr txBox="1"/>
          <p:nvPr/>
        </p:nvSpPr>
        <p:spPr>
          <a:xfrm>
            <a:off x="7181751" y="3314640"/>
            <a:ext cx="399468" cy="400110"/>
          </a:xfrm>
          <a:prstGeom prst="rect">
            <a:avLst/>
          </a:prstGeom>
          <a:noFill/>
        </p:spPr>
        <p:txBody>
          <a:bodyPr wrap="none" rtlCol="0">
            <a:spAutoFit/>
          </a:bodyPr>
          <a:lstStyle/>
          <a:p>
            <a:r>
              <a:rPr lang="en-US" sz="2000" dirty="0"/>
              <a:t>e</a:t>
            </a:r>
            <a:r>
              <a:rPr lang="en-US" sz="2000" baseline="-25000" dirty="0"/>
              <a:t>2</a:t>
            </a:r>
            <a:endParaRPr lang="en-US" sz="2000" baseline="-25000" dirty="0"/>
          </a:p>
        </p:txBody>
      </p:sp>
      <p:sp>
        <p:nvSpPr>
          <p:cNvPr id="44" name="TextBox 43"/>
          <p:cNvSpPr txBox="1"/>
          <p:nvPr/>
        </p:nvSpPr>
        <p:spPr>
          <a:xfrm>
            <a:off x="8763000" y="3287773"/>
            <a:ext cx="402674" cy="400110"/>
          </a:xfrm>
          <a:prstGeom prst="rect">
            <a:avLst/>
          </a:prstGeom>
          <a:noFill/>
        </p:spPr>
        <p:txBody>
          <a:bodyPr wrap="none" rtlCol="0">
            <a:spAutoFit/>
          </a:bodyPr>
          <a:lstStyle/>
          <a:p>
            <a:r>
              <a:rPr lang="en-US" sz="2000" dirty="0" err="1"/>
              <a:t>e</a:t>
            </a:r>
            <a:r>
              <a:rPr lang="en-US" sz="2000" baseline="-25000" dirty="0" err="1"/>
              <a:t>n</a:t>
            </a:r>
            <a:endParaRPr lang="en-US" sz="2000" baseline="-25000" dirty="0"/>
          </a:p>
        </p:txBody>
      </p:sp>
      <p:sp>
        <p:nvSpPr>
          <p:cNvPr id="45" name="TextBox 44"/>
          <p:cNvSpPr txBox="1"/>
          <p:nvPr/>
        </p:nvSpPr>
        <p:spPr>
          <a:xfrm>
            <a:off x="7587477" y="843009"/>
            <a:ext cx="375424" cy="523220"/>
          </a:xfrm>
          <a:prstGeom prst="rect">
            <a:avLst/>
          </a:prstGeom>
          <a:noFill/>
        </p:spPr>
        <p:txBody>
          <a:bodyPr wrap="none" rtlCol="0">
            <a:spAutoFit/>
          </a:bodyPr>
          <a:lstStyle/>
          <a:p>
            <a:r>
              <a:rPr lang="en-US" sz="2800" dirty="0" err="1"/>
              <a:t>σ</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7" name="Title 6"/>
          <p:cNvSpPr>
            <a:spLocks noGrp="1"/>
          </p:cNvSpPr>
          <p:nvPr>
            <p:ph type="title"/>
          </p:nvPr>
        </p:nvSpPr>
        <p:spPr>
          <a:xfrm>
            <a:off x="533400" y="291153"/>
            <a:ext cx="8610600" cy="451797"/>
          </a:xfrm>
        </p:spPr>
        <p:txBody>
          <a:bodyPr>
            <a:noAutofit/>
          </a:bodyPr>
          <a:lstStyle/>
          <a:p>
            <a:r>
              <a:rPr lang="en-US" sz="2800" dirty="0"/>
              <a:t>Neural Net Classification with embeddings as input features!</a:t>
            </a:r>
            <a:endParaRPr lang="en-US" sz="2800" b="0"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1574959" y="963579"/>
            <a:ext cx="5968841" cy="415510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Issue: texts come in different sizes</a:t>
            </a:r>
            <a:endParaRPr lang="en-US" b="0" dirty="0"/>
          </a:p>
        </p:txBody>
      </p:sp>
      <p:sp>
        <p:nvSpPr>
          <p:cNvPr id="3" name="Content Placeholder 2"/>
          <p:cNvSpPr>
            <a:spLocks noGrp="1"/>
          </p:cNvSpPr>
          <p:nvPr>
            <p:ph idx="1"/>
          </p:nvPr>
        </p:nvSpPr>
        <p:spPr>
          <a:xfrm>
            <a:off x="822960" y="1047750"/>
            <a:ext cx="8092440" cy="4095750"/>
          </a:xfrm>
        </p:spPr>
        <p:txBody>
          <a:bodyPr>
            <a:normAutofit fontScale="92500" lnSpcReduction="10000"/>
          </a:bodyPr>
          <a:lstStyle/>
          <a:p>
            <a:r>
              <a:rPr lang="en-US" dirty="0"/>
              <a:t>This assumes a fixed size length (3)!  </a:t>
            </a:r>
            <a:endParaRPr lang="en-US" sz="1600" dirty="0"/>
          </a:p>
          <a:p>
            <a:r>
              <a:rPr lang="en-US" sz="2600" dirty="0"/>
              <a:t>Kind of unrealistic.   </a:t>
            </a:r>
            <a:endParaRPr lang="en-US" sz="2600" dirty="0"/>
          </a:p>
          <a:p>
            <a:r>
              <a:rPr lang="en-US" sz="2600" dirty="0"/>
              <a:t>Some simple solutions (more sophisticated solutions later)</a:t>
            </a:r>
            <a:endParaRPr lang="en-US" sz="2600" dirty="0"/>
          </a:p>
          <a:p>
            <a:pPr marL="514350" indent="-514350">
              <a:buFont typeface="+mj-lt"/>
              <a:buAutoNum type="arabicPeriod"/>
            </a:pPr>
            <a:r>
              <a:rPr lang="en-US" sz="2600" dirty="0"/>
              <a:t>Make the input the length of the longest review</a:t>
            </a:r>
            <a:endParaRPr lang="en-US" sz="2600" dirty="0"/>
          </a:p>
          <a:p>
            <a:pPr marL="800100" lvl="1" indent="-341630">
              <a:buFont typeface="Arial" panose="020B0604020202020204" pitchFamily="34" charset="0"/>
              <a:buChar char="•"/>
            </a:pPr>
            <a:r>
              <a:rPr lang="en-US" dirty="0"/>
              <a:t>If shorter then pad with zero embeddings</a:t>
            </a:r>
            <a:endParaRPr lang="en-US" dirty="0"/>
          </a:p>
          <a:p>
            <a:pPr marL="800100" lvl="1" indent="-341630">
              <a:buFont typeface="Arial" panose="020B0604020202020204" pitchFamily="34" charset="0"/>
              <a:buChar char="•"/>
            </a:pPr>
            <a:r>
              <a:rPr lang="en-US" dirty="0"/>
              <a:t>Truncate if you get longer reviews at test time</a:t>
            </a:r>
            <a:endParaRPr lang="en-US" dirty="0"/>
          </a:p>
          <a:p>
            <a:pPr marL="514350" indent="-514350">
              <a:buFont typeface="+mj-lt"/>
              <a:buAutoNum type="arabicPeriod"/>
            </a:pPr>
            <a:r>
              <a:rPr lang="en-US" dirty="0"/>
              <a:t>Create a single "sentence embedding" (the same dimensionality as a word) to represent all the words</a:t>
            </a:r>
            <a:endParaRPr lang="en-US" dirty="0"/>
          </a:p>
          <a:p>
            <a:pPr marL="800100" lvl="1" indent="-341630">
              <a:buFont typeface="Arial" panose="020B0604020202020204" pitchFamily="34" charset="0"/>
              <a:buChar char="•"/>
            </a:pPr>
            <a:r>
              <a:rPr lang="en-US" dirty="0"/>
              <a:t>Take the mean of all the word embeddings</a:t>
            </a:r>
            <a:endParaRPr lang="en-US" dirty="0"/>
          </a:p>
          <a:p>
            <a:pPr marL="800100" lvl="1" indent="-341630">
              <a:buFont typeface="Arial" panose="020B0604020202020204" pitchFamily="34" charset="0"/>
              <a:buChar char="•"/>
            </a:pPr>
            <a:r>
              <a:rPr lang="en-US" dirty="0"/>
              <a:t>Take the element-wise max of all the word embeddings</a:t>
            </a:r>
            <a:endParaRPr lang="en-US" dirty="0"/>
          </a:p>
          <a:p>
            <a:pPr marL="1152525" lvl="2" indent="-401955">
              <a:buFont typeface="Arial" panose="020B0604020202020204" pitchFamily="34" charset="0"/>
              <a:buChar char="•"/>
            </a:pPr>
            <a:r>
              <a:rPr lang="en-US" dirty="0"/>
              <a:t>For each dimension, pick the max value from all words</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dirty="0"/>
          </a:p>
        </p:txBody>
      </p:sp>
      <p:pic>
        <p:nvPicPr>
          <p:cNvPr id="5" name="Picture 4"/>
          <p:cNvPicPr>
            <a:picLocks noChangeAspect="1"/>
          </p:cNvPicPr>
          <p:nvPr/>
        </p:nvPicPr>
        <p:blipFill rotWithShape="1">
          <a:blip r:embed="rId1">
            <a:extLst>
              <a:ext uri="{28A0092B-C50C-407E-A947-70E740481C1C}">
                <a14:useLocalDpi xmlns:a14="http://schemas.microsoft.com/office/drawing/2010/main" val="0"/>
              </a:ext>
            </a:extLst>
          </a:blip>
          <a:srcRect l="26871" t="61639" r="7824"/>
          <a:stretch>
            <a:fillRect/>
          </a:stretch>
        </p:blipFill>
        <p:spPr>
          <a:xfrm>
            <a:off x="5867400" y="817920"/>
            <a:ext cx="2819400" cy="11528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Reminder: Multiclass Outputs</a:t>
            </a:r>
            <a:endParaRPr lang="en-US" b="0" dirty="0"/>
          </a:p>
        </p:txBody>
      </p:sp>
      <p:sp>
        <p:nvSpPr>
          <p:cNvPr id="3" name="Content Placeholder 2"/>
          <p:cNvSpPr>
            <a:spLocks noGrp="1"/>
          </p:cNvSpPr>
          <p:nvPr>
            <p:ph idx="1"/>
          </p:nvPr>
        </p:nvSpPr>
        <p:spPr/>
        <p:txBody>
          <a:bodyPr/>
          <a:lstStyle/>
          <a:p>
            <a:r>
              <a:rPr lang="en-US" dirty="0"/>
              <a:t>What if you have more than two output classes?</a:t>
            </a:r>
            <a:endParaRPr lang="en-US" dirty="0"/>
          </a:p>
          <a:p>
            <a:pPr lvl="1"/>
            <a:r>
              <a:rPr lang="en-US" dirty="0"/>
              <a:t>Add more output units (one for each class)</a:t>
            </a:r>
            <a:endParaRPr lang="en-US" dirty="0"/>
          </a:p>
          <a:p>
            <a:pPr lvl="1"/>
            <a:r>
              <a:rPr lang="en-US" dirty="0"/>
              <a:t>And use a “</a:t>
            </a:r>
            <a:r>
              <a:rPr lang="en-US" dirty="0" err="1"/>
              <a:t>softmax</a:t>
            </a:r>
            <a:r>
              <a:rPr lang="en-US" dirty="0"/>
              <a:t> layer”</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6035420" y="3472819"/>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5964267"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6019801"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1" name="Oval 10"/>
          <p:cNvSpPr/>
          <p:nvPr/>
        </p:nvSpPr>
        <p:spPr bwMode="auto">
          <a:xfrm>
            <a:off x="6746933"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12" name="Oval 11"/>
          <p:cNvSpPr/>
          <p:nvPr/>
        </p:nvSpPr>
        <p:spPr bwMode="auto">
          <a:xfrm>
            <a:off x="6355600" y="3253347"/>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3" name="Straight Arrow Connector 12"/>
          <p:cNvCxnSpPr>
            <a:stCxn id="9" idx="0"/>
            <a:endCxn id="10" idx="3"/>
          </p:cNvCxnSpPr>
          <p:nvPr/>
        </p:nvCxnSpPr>
        <p:spPr bwMode="auto">
          <a:xfrm flipH="1" flipV="1">
            <a:off x="6076740" y="2825704"/>
            <a:ext cx="81928" cy="427643"/>
          </a:xfrm>
          <a:prstGeom prst="straightConnector1">
            <a:avLst/>
          </a:prstGeom>
          <a:noFill/>
          <a:ln w="9525" cap="flat" cmpd="sng" algn="ctr">
            <a:noFill/>
            <a:prstDash val="solid"/>
            <a:round/>
            <a:headEnd type="none" w="med" len="med"/>
            <a:tailEnd type="arrow"/>
          </a:ln>
          <a:effectLst/>
        </p:spPr>
      </p:cxnSp>
      <p:cxnSp>
        <p:nvCxnSpPr>
          <p:cNvPr id="14" name="Straight Arrow Connector 13"/>
          <p:cNvCxnSpPr>
            <a:stCxn id="12" idx="0"/>
            <a:endCxn id="10" idx="4"/>
          </p:cNvCxnSpPr>
          <p:nvPr/>
        </p:nvCxnSpPr>
        <p:spPr bwMode="auto">
          <a:xfrm flipH="1" flipV="1">
            <a:off x="6214202" y="2895423"/>
            <a:ext cx="335799" cy="357924"/>
          </a:xfrm>
          <a:prstGeom prst="straightConnector1">
            <a:avLst/>
          </a:prstGeom>
          <a:noFill/>
          <a:ln w="9525" cap="flat" cmpd="sng" algn="ctr">
            <a:solidFill>
              <a:schemeClr val="tx1"/>
            </a:solidFill>
            <a:prstDash val="solid"/>
            <a:round/>
            <a:headEnd type="none" w="med" len="med"/>
            <a:tailEnd type="arrow"/>
          </a:ln>
          <a:effectLst/>
        </p:spPr>
      </p:cxnSp>
      <p:cxnSp>
        <p:nvCxnSpPr>
          <p:cNvPr id="15" name="Straight Arrow Connector 14"/>
          <p:cNvCxnSpPr>
            <a:stCxn id="11" idx="0"/>
            <a:endCxn id="10" idx="4"/>
          </p:cNvCxnSpPr>
          <p:nvPr/>
        </p:nvCxnSpPr>
        <p:spPr bwMode="auto">
          <a:xfrm flipH="1" flipV="1">
            <a:off x="6214202" y="2895423"/>
            <a:ext cx="727132" cy="357924"/>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stCxn id="9" idx="0"/>
            <a:endCxn id="10" idx="4"/>
          </p:cNvCxnSpPr>
          <p:nvPr/>
        </p:nvCxnSpPr>
        <p:spPr bwMode="auto">
          <a:xfrm flipV="1">
            <a:off x="6158668" y="2895423"/>
            <a:ext cx="55534" cy="357924"/>
          </a:xfrm>
          <a:prstGeom prst="straightConnector1">
            <a:avLst/>
          </a:prstGeom>
          <a:noFill/>
          <a:ln w="9525" cap="flat" cmpd="sng" algn="ctr">
            <a:solidFill>
              <a:schemeClr val="tx1"/>
            </a:solidFill>
            <a:prstDash val="solid"/>
            <a:round/>
            <a:headEnd type="none" w="med" len="med"/>
            <a:tailEnd type="arrow"/>
          </a:ln>
          <a:effectLst/>
        </p:spPr>
      </p:cxnSp>
      <p:sp>
        <p:nvSpPr>
          <p:cNvPr id="17" name="Oval 16"/>
          <p:cNvSpPr/>
          <p:nvPr/>
        </p:nvSpPr>
        <p:spPr bwMode="auto">
          <a:xfrm>
            <a:off x="6213296" y="4526287"/>
            <a:ext cx="177879"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8" name="Oval 17"/>
          <p:cNvSpPr/>
          <p:nvPr/>
        </p:nvSpPr>
        <p:spPr bwMode="auto">
          <a:xfrm>
            <a:off x="5323904" y="4306814"/>
            <a:ext cx="406587"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9" name="Oval 18"/>
          <p:cNvSpPr/>
          <p:nvPr/>
        </p:nvSpPr>
        <p:spPr bwMode="auto">
          <a:xfrm>
            <a:off x="7102691"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0" name="Oval 19"/>
          <p:cNvSpPr/>
          <p:nvPr/>
        </p:nvSpPr>
        <p:spPr bwMode="auto">
          <a:xfrm>
            <a:off x="6497903"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585754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2" name="Straight Arrow Connector 21"/>
          <p:cNvCxnSpPr>
            <a:stCxn id="18" idx="0"/>
          </p:cNvCxnSpPr>
          <p:nvPr/>
        </p:nvCxnSpPr>
        <p:spPr bwMode="auto">
          <a:xfrm flipV="1">
            <a:off x="5527198" y="3660152"/>
            <a:ext cx="1032330" cy="646662"/>
          </a:xfrm>
          <a:prstGeom prst="straightConnector1">
            <a:avLst/>
          </a:prstGeom>
          <a:noFill/>
          <a:ln w="9525" cap="flat" cmpd="sng" algn="ctr">
            <a:noFill/>
            <a:prstDash val="solid"/>
            <a:round/>
            <a:headEnd type="none" w="med" len="med"/>
            <a:tailEnd type="arrow"/>
          </a:ln>
          <a:effectLst/>
        </p:spPr>
      </p:cxnSp>
      <p:cxnSp>
        <p:nvCxnSpPr>
          <p:cNvPr id="23" name="Straight Arrow Connector 22"/>
          <p:cNvCxnSpPr>
            <a:stCxn id="21" idx="0"/>
            <a:endCxn id="9" idx="4"/>
          </p:cNvCxnSpPr>
          <p:nvPr/>
        </p:nvCxnSpPr>
        <p:spPr bwMode="auto">
          <a:xfrm flipV="1">
            <a:off x="6051941" y="3729418"/>
            <a:ext cx="106727" cy="577396"/>
          </a:xfrm>
          <a:prstGeom prst="straightConnector1">
            <a:avLst/>
          </a:prstGeom>
          <a:noFill/>
          <a:ln w="9525" cap="flat" cmpd="sng" algn="ctr">
            <a:solidFill>
              <a:schemeClr val="tx1"/>
            </a:solidFill>
            <a:prstDash val="solid"/>
            <a:round/>
            <a:headEnd type="none" w="med" len="med"/>
            <a:tailEnd type="arrow"/>
          </a:ln>
          <a:effectLst/>
        </p:spPr>
      </p:cxnSp>
      <p:cxnSp>
        <p:nvCxnSpPr>
          <p:cNvPr id="24" name="Straight Arrow Connector 23"/>
          <p:cNvCxnSpPr>
            <a:stCxn id="20" idx="0"/>
            <a:endCxn id="9" idx="4"/>
          </p:cNvCxnSpPr>
          <p:nvPr/>
        </p:nvCxnSpPr>
        <p:spPr bwMode="auto">
          <a:xfrm flipH="1" flipV="1">
            <a:off x="6158668" y="3729418"/>
            <a:ext cx="533636" cy="577396"/>
          </a:xfrm>
          <a:prstGeom prst="straightConnector1">
            <a:avLst/>
          </a:prstGeom>
          <a:noFill/>
          <a:ln w="9525" cap="flat" cmpd="sng" algn="ctr">
            <a:solidFill>
              <a:schemeClr val="tx1"/>
            </a:solidFill>
            <a:prstDash val="solid"/>
            <a:round/>
            <a:headEnd type="none" w="med" len="med"/>
            <a:tailEnd type="arrow"/>
          </a:ln>
          <a:effectLst/>
        </p:spPr>
      </p:cxnSp>
      <p:cxnSp>
        <p:nvCxnSpPr>
          <p:cNvPr id="25" name="Straight Arrow Connector 24"/>
          <p:cNvCxnSpPr>
            <a:stCxn id="19" idx="0"/>
            <a:endCxn id="9" idx="4"/>
          </p:cNvCxnSpPr>
          <p:nvPr/>
        </p:nvCxnSpPr>
        <p:spPr bwMode="auto">
          <a:xfrm flipH="1" flipV="1">
            <a:off x="6158668" y="3729418"/>
            <a:ext cx="1138424" cy="577396"/>
          </a:xfrm>
          <a:prstGeom prst="straightConnector1">
            <a:avLst/>
          </a:prstGeom>
          <a:noFill/>
          <a:ln w="9525" cap="flat" cmpd="sng" algn="ctr">
            <a:solidFill>
              <a:schemeClr val="tx1"/>
            </a:solidFill>
            <a:prstDash val="solid"/>
            <a:round/>
            <a:headEnd type="none" w="med" len="med"/>
            <a:tailEnd type="arrow"/>
          </a:ln>
          <a:effectLst/>
        </p:spPr>
      </p:cxnSp>
      <p:cxnSp>
        <p:nvCxnSpPr>
          <p:cNvPr id="26" name="Straight Arrow Connector 25"/>
          <p:cNvCxnSpPr>
            <a:stCxn id="18" idx="7"/>
            <a:endCxn id="9" idx="4"/>
          </p:cNvCxnSpPr>
          <p:nvPr/>
        </p:nvCxnSpPr>
        <p:spPr bwMode="auto">
          <a:xfrm flipV="1">
            <a:off x="5670948" y="3729418"/>
            <a:ext cx="487720" cy="647115"/>
          </a:xfrm>
          <a:prstGeom prst="straightConnector1">
            <a:avLst/>
          </a:prstGeom>
          <a:noFill/>
          <a:ln w="9525" cap="flat" cmpd="sng" algn="ctr">
            <a:solidFill>
              <a:schemeClr val="tx1"/>
            </a:solidFill>
            <a:prstDash val="solid"/>
            <a:round/>
            <a:headEnd type="none" w="med" len="med"/>
            <a:tailEnd type="arrow"/>
          </a:ln>
          <a:effectLst/>
        </p:spPr>
      </p:cxnSp>
      <p:sp>
        <p:nvSpPr>
          <p:cNvPr id="27" name="Oval 26"/>
          <p:cNvSpPr/>
          <p:nvPr/>
        </p:nvSpPr>
        <p:spPr bwMode="auto">
          <a:xfrm>
            <a:off x="7529600" y="4306814"/>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8" name="Straight Arrow Connector 27"/>
          <p:cNvCxnSpPr>
            <a:stCxn id="27" idx="0"/>
            <a:endCxn id="9" idx="4"/>
          </p:cNvCxnSpPr>
          <p:nvPr/>
        </p:nvCxnSpPr>
        <p:spPr bwMode="auto">
          <a:xfrm flipH="1" flipV="1">
            <a:off x="6158668" y="3729418"/>
            <a:ext cx="1565333" cy="577396"/>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18" idx="7"/>
            <a:endCxn id="12" idx="4"/>
          </p:cNvCxnSpPr>
          <p:nvPr/>
        </p:nvCxnSpPr>
        <p:spPr bwMode="auto">
          <a:xfrm flipV="1">
            <a:off x="5670948" y="3729418"/>
            <a:ext cx="879053" cy="647115"/>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endCxn id="11" idx="4"/>
          </p:cNvCxnSpPr>
          <p:nvPr/>
        </p:nvCxnSpPr>
        <p:spPr bwMode="auto">
          <a:xfrm flipV="1">
            <a:off x="5475733" y="3729418"/>
            <a:ext cx="1465601" cy="609540"/>
          </a:xfrm>
          <a:prstGeom prst="straightConnector1">
            <a:avLst/>
          </a:prstGeom>
          <a:noFill/>
          <a:ln w="9525" cap="flat" cmpd="sng" algn="ctr">
            <a:solidFill>
              <a:schemeClr val="tx1"/>
            </a:solidFill>
            <a:prstDash val="solid"/>
            <a:round/>
            <a:headEnd type="none" w="med" len="med"/>
            <a:tailEnd type="arrow"/>
          </a:ln>
          <a:effectLst/>
        </p:spPr>
      </p:cxnSp>
      <p:cxnSp>
        <p:nvCxnSpPr>
          <p:cNvPr id="31" name="Straight Arrow Connector 30"/>
          <p:cNvCxnSpPr>
            <a:stCxn id="27" idx="0"/>
            <a:endCxn id="11" idx="4"/>
          </p:cNvCxnSpPr>
          <p:nvPr/>
        </p:nvCxnSpPr>
        <p:spPr bwMode="auto">
          <a:xfrm flipH="1" flipV="1">
            <a:off x="6941334" y="3729418"/>
            <a:ext cx="782667" cy="577396"/>
          </a:xfrm>
          <a:prstGeom prst="straightConnector1">
            <a:avLst/>
          </a:prstGeom>
          <a:noFill/>
          <a:ln w="9525" cap="flat" cmpd="sng" algn="ctr">
            <a:solidFill>
              <a:schemeClr val="tx1"/>
            </a:solidFill>
            <a:prstDash val="solid"/>
            <a:round/>
            <a:headEnd type="none" w="med" len="med"/>
            <a:tailEnd type="arrow"/>
          </a:ln>
          <a:effectLst/>
        </p:spPr>
      </p:cxnSp>
      <p:cxnSp>
        <p:nvCxnSpPr>
          <p:cNvPr id="32" name="Straight Arrow Connector 31"/>
          <p:cNvCxnSpPr>
            <a:stCxn id="27" idx="0"/>
            <a:endCxn id="12" idx="4"/>
          </p:cNvCxnSpPr>
          <p:nvPr/>
        </p:nvCxnSpPr>
        <p:spPr bwMode="auto">
          <a:xfrm flipH="1" flipV="1">
            <a:off x="6550001" y="3729418"/>
            <a:ext cx="117400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3" name="Straight Arrow Connector 32"/>
          <p:cNvCxnSpPr>
            <a:stCxn id="19" idx="0"/>
            <a:endCxn id="12" idx="4"/>
          </p:cNvCxnSpPr>
          <p:nvPr/>
        </p:nvCxnSpPr>
        <p:spPr bwMode="auto">
          <a:xfrm flipH="1" flipV="1">
            <a:off x="6550001" y="3729418"/>
            <a:ext cx="747091" cy="577396"/>
          </a:xfrm>
          <a:prstGeom prst="straightConnector1">
            <a:avLst/>
          </a:prstGeom>
          <a:noFill/>
          <a:ln w="9525" cap="flat" cmpd="sng" algn="ctr">
            <a:solidFill>
              <a:schemeClr val="tx1"/>
            </a:solidFill>
            <a:prstDash val="solid"/>
            <a:round/>
            <a:headEnd type="none" w="med" len="med"/>
            <a:tailEnd type="arrow"/>
          </a:ln>
          <a:effectLst/>
        </p:spPr>
      </p:cxnSp>
      <p:cxnSp>
        <p:nvCxnSpPr>
          <p:cNvPr id="34" name="Straight Arrow Connector 33"/>
          <p:cNvCxnSpPr>
            <a:stCxn id="19" idx="0"/>
            <a:endCxn id="11" idx="4"/>
          </p:cNvCxnSpPr>
          <p:nvPr/>
        </p:nvCxnSpPr>
        <p:spPr bwMode="auto">
          <a:xfrm flipH="1" flipV="1">
            <a:off x="6941334" y="3729418"/>
            <a:ext cx="355758" cy="577396"/>
          </a:xfrm>
          <a:prstGeom prst="straightConnector1">
            <a:avLst/>
          </a:prstGeom>
          <a:noFill/>
          <a:ln w="9525" cap="flat" cmpd="sng" algn="ctr">
            <a:solidFill>
              <a:schemeClr val="tx1"/>
            </a:solidFill>
            <a:prstDash val="solid"/>
            <a:round/>
            <a:headEnd type="none" w="med" len="med"/>
            <a:tailEnd type="arrow"/>
          </a:ln>
          <a:effectLst/>
        </p:spPr>
      </p:cxnSp>
      <p:cxnSp>
        <p:nvCxnSpPr>
          <p:cNvPr id="35" name="Straight Arrow Connector 34"/>
          <p:cNvCxnSpPr>
            <a:stCxn id="20" idx="0"/>
            <a:endCxn id="12" idx="4"/>
          </p:cNvCxnSpPr>
          <p:nvPr/>
        </p:nvCxnSpPr>
        <p:spPr bwMode="auto">
          <a:xfrm flipH="1" flipV="1">
            <a:off x="6550001" y="3729418"/>
            <a:ext cx="142303" cy="577396"/>
          </a:xfrm>
          <a:prstGeom prst="straightConnector1">
            <a:avLst/>
          </a:prstGeom>
          <a:noFill/>
          <a:ln w="9525" cap="flat" cmpd="sng" algn="ctr">
            <a:solidFill>
              <a:schemeClr val="tx1"/>
            </a:solidFill>
            <a:prstDash val="solid"/>
            <a:round/>
            <a:headEnd type="none" w="med" len="med"/>
            <a:tailEnd type="arrow"/>
          </a:ln>
          <a:effectLst/>
        </p:spPr>
      </p:cxnSp>
      <p:cxnSp>
        <p:nvCxnSpPr>
          <p:cNvPr id="36" name="Straight Arrow Connector 35"/>
          <p:cNvCxnSpPr>
            <a:stCxn id="20" idx="0"/>
            <a:endCxn id="11" idx="4"/>
          </p:cNvCxnSpPr>
          <p:nvPr/>
        </p:nvCxnSpPr>
        <p:spPr bwMode="auto">
          <a:xfrm flipV="1">
            <a:off x="6692304" y="3729418"/>
            <a:ext cx="24903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7" name="Straight Arrow Connector 36"/>
          <p:cNvCxnSpPr>
            <a:stCxn id="21" idx="0"/>
            <a:endCxn id="12" idx="4"/>
          </p:cNvCxnSpPr>
          <p:nvPr/>
        </p:nvCxnSpPr>
        <p:spPr bwMode="auto">
          <a:xfrm flipV="1">
            <a:off x="6051941" y="3729418"/>
            <a:ext cx="498060" cy="577396"/>
          </a:xfrm>
          <a:prstGeom prst="straightConnector1">
            <a:avLst/>
          </a:prstGeom>
          <a:noFill/>
          <a:ln w="9525" cap="flat" cmpd="sng" algn="ctr">
            <a:solidFill>
              <a:schemeClr val="tx1"/>
            </a:solidFill>
            <a:prstDash val="solid"/>
            <a:round/>
            <a:headEnd type="none" w="med" len="med"/>
            <a:tailEnd type="arrow"/>
          </a:ln>
          <a:effectLst/>
        </p:spPr>
      </p:cxnSp>
      <p:cxnSp>
        <p:nvCxnSpPr>
          <p:cNvPr id="38" name="Straight Arrow Connector 37"/>
          <p:cNvCxnSpPr>
            <a:endCxn id="11" idx="4"/>
          </p:cNvCxnSpPr>
          <p:nvPr/>
        </p:nvCxnSpPr>
        <p:spPr bwMode="auto">
          <a:xfrm flipV="1">
            <a:off x="5946479" y="3729418"/>
            <a:ext cx="994855" cy="577398"/>
          </a:xfrm>
          <a:prstGeom prst="straightConnector1">
            <a:avLst/>
          </a:prstGeom>
          <a:noFill/>
          <a:ln w="9525" cap="flat" cmpd="sng" algn="ctr">
            <a:solidFill>
              <a:schemeClr val="tx1"/>
            </a:solidFill>
            <a:prstDash val="solid"/>
            <a:round/>
            <a:headEnd type="none" w="med" len="med"/>
            <a:tailEnd type="arrow"/>
          </a:ln>
          <a:effectLst/>
        </p:spPr>
      </p:cxnSp>
      <p:sp>
        <p:nvSpPr>
          <p:cNvPr id="39" name="TextBox 38"/>
          <p:cNvSpPr txBox="1"/>
          <p:nvPr/>
        </p:nvSpPr>
        <p:spPr>
          <a:xfrm>
            <a:off x="5786388" y="2726611"/>
            <a:ext cx="213454" cy="52322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40" name="TextBox 39"/>
          <p:cNvSpPr txBox="1"/>
          <p:nvPr/>
        </p:nvSpPr>
        <p:spPr>
          <a:xfrm>
            <a:off x="5323905" y="3692290"/>
            <a:ext cx="213454" cy="52322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41" name="TextBox 40"/>
          <p:cNvSpPr txBox="1"/>
          <p:nvPr/>
        </p:nvSpPr>
        <p:spPr>
          <a:xfrm>
            <a:off x="7560091" y="4343400"/>
            <a:ext cx="385042" cy="400110"/>
          </a:xfrm>
          <a:prstGeom prst="rect">
            <a:avLst/>
          </a:prstGeom>
          <a:noFill/>
        </p:spPr>
        <p:txBody>
          <a:bodyPr wrap="none" rtlCol="0">
            <a:spAutoFit/>
          </a:bodyPr>
          <a:lstStyle/>
          <a:p>
            <a:r>
              <a:rPr lang="en-US" sz="2000" dirty="0" err="1"/>
              <a:t>x</a:t>
            </a:r>
            <a:r>
              <a:rPr lang="en-US" sz="2000" baseline="-25000" dirty="0" err="1"/>
              <a:t>n</a:t>
            </a:r>
            <a:endParaRPr lang="en-US" sz="1800" baseline="-25000" dirty="0"/>
          </a:p>
        </p:txBody>
      </p:sp>
      <p:sp>
        <p:nvSpPr>
          <p:cNvPr id="42" name="TextBox 41"/>
          <p:cNvSpPr txBox="1"/>
          <p:nvPr/>
        </p:nvSpPr>
        <p:spPr>
          <a:xfrm>
            <a:off x="5365136" y="4356277"/>
            <a:ext cx="406587" cy="400110"/>
          </a:xfrm>
          <a:prstGeom prst="rect">
            <a:avLst/>
          </a:prstGeom>
          <a:noFill/>
        </p:spPr>
        <p:txBody>
          <a:bodyPr wrap="square" rtlCol="0">
            <a:spAutoFit/>
          </a:bodyPr>
          <a:lstStyle/>
          <a:p>
            <a:r>
              <a:rPr lang="en-US" sz="2000" dirty="0"/>
              <a:t>x</a:t>
            </a:r>
            <a:r>
              <a:rPr lang="en-US" sz="2000" baseline="-25000" dirty="0"/>
              <a:t>1</a:t>
            </a:r>
            <a:endParaRPr lang="en-US" sz="1800" baseline="-25000" dirty="0"/>
          </a:p>
        </p:txBody>
      </p:sp>
      <p:sp>
        <p:nvSpPr>
          <p:cNvPr id="43" name="Oval 42"/>
          <p:cNvSpPr/>
          <p:nvPr/>
        </p:nvSpPr>
        <p:spPr bwMode="auto">
          <a:xfrm>
            <a:off x="6733276" y="2419352"/>
            <a:ext cx="388801"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8" name="Straight Arrow Connector 47"/>
          <p:cNvCxnSpPr>
            <a:stCxn id="11" idx="0"/>
            <a:endCxn id="43" idx="4"/>
          </p:cNvCxnSpPr>
          <p:nvPr/>
        </p:nvCxnSpPr>
        <p:spPr bwMode="auto">
          <a:xfrm flipH="1" flipV="1">
            <a:off x="6927677" y="2895423"/>
            <a:ext cx="13657" cy="357924"/>
          </a:xfrm>
          <a:prstGeom prst="straightConnector1">
            <a:avLst/>
          </a:prstGeom>
          <a:noFill/>
          <a:ln w="9525" cap="flat" cmpd="sng" algn="ctr">
            <a:solidFill>
              <a:schemeClr val="tx1"/>
            </a:solidFill>
            <a:prstDash val="solid"/>
            <a:round/>
            <a:headEnd type="none" w="med" len="med"/>
            <a:tailEnd type="arrow"/>
          </a:ln>
          <a:effectLst/>
        </p:spPr>
      </p:cxnSp>
      <p:cxnSp>
        <p:nvCxnSpPr>
          <p:cNvPr id="51" name="Straight Arrow Connector 50"/>
          <p:cNvCxnSpPr>
            <a:stCxn id="12" idx="0"/>
            <a:endCxn id="43" idx="4"/>
          </p:cNvCxnSpPr>
          <p:nvPr/>
        </p:nvCxnSpPr>
        <p:spPr bwMode="auto">
          <a:xfrm flipV="1">
            <a:off x="6550001" y="2895423"/>
            <a:ext cx="377676" cy="357924"/>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stCxn id="9" idx="0"/>
            <a:endCxn id="43" idx="4"/>
          </p:cNvCxnSpPr>
          <p:nvPr/>
        </p:nvCxnSpPr>
        <p:spPr bwMode="auto">
          <a:xfrm flipV="1">
            <a:off x="6158668" y="2895423"/>
            <a:ext cx="769009" cy="357924"/>
          </a:xfrm>
          <a:prstGeom prst="straightConnector1">
            <a:avLst/>
          </a:prstGeom>
          <a:noFill/>
          <a:ln w="9525" cap="flat" cmpd="sng" algn="ctr">
            <a:solidFill>
              <a:schemeClr val="tx1"/>
            </a:solidFill>
            <a:prstDash val="solid"/>
            <a:round/>
            <a:headEnd type="none" w="med" len="med"/>
            <a:tailEnd type="arrow"/>
          </a:ln>
          <a:effectLst/>
        </p:spPr>
      </p:cxnSp>
      <p:pic>
        <p:nvPicPr>
          <p:cNvPr id="57" name="Picture 56" descr="softmax.png"/>
          <p:cNvPicPr>
            <a:picLocks noChangeAspect="1"/>
          </p:cNvPicPr>
          <p:nvPr/>
        </p:nvPicPr>
        <p:blipFill rotWithShape="1">
          <a:blip r:embed="rId1">
            <a:extLst>
              <a:ext uri="{28A0092B-C50C-407E-A947-70E740481C1C}">
                <a14:useLocalDpi xmlns:a14="http://schemas.microsoft.com/office/drawing/2010/main" val="0"/>
              </a:ext>
            </a:extLst>
          </a:blip>
          <a:srcRect l="5769" t="15667" r="14134" b="13676"/>
          <a:stretch>
            <a:fillRect/>
          </a:stretch>
        </p:blipFill>
        <p:spPr>
          <a:xfrm>
            <a:off x="414200" y="2791471"/>
            <a:ext cx="4429347" cy="86145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Neural Language Models (LMs)</a:t>
            </a:r>
            <a:endParaRPr lang="en-US" b="0" dirty="0"/>
          </a:p>
        </p:txBody>
      </p:sp>
      <p:sp>
        <p:nvSpPr>
          <p:cNvPr id="3" name="Content Placeholder 2"/>
          <p:cNvSpPr>
            <a:spLocks noGrp="1"/>
          </p:cNvSpPr>
          <p:nvPr>
            <p:ph idx="1"/>
          </p:nvPr>
        </p:nvSpPr>
        <p:spPr>
          <a:xfrm>
            <a:off x="822960" y="1200150"/>
            <a:ext cx="7920990" cy="3655695"/>
          </a:xfrm>
        </p:spPr>
        <p:txBody>
          <a:bodyPr>
            <a:normAutofit lnSpcReduction="10000"/>
          </a:bodyPr>
          <a:lstStyle/>
          <a:p>
            <a:r>
              <a:rPr lang="en-US" b="1" dirty="0">
                <a:solidFill>
                  <a:schemeClr val="tx1"/>
                </a:solidFill>
              </a:rPr>
              <a:t>Language Modeling</a:t>
            </a:r>
            <a:r>
              <a:rPr lang="en-US" dirty="0"/>
              <a:t>: Calculating the probability of the next word in a sequence given some history. </a:t>
            </a:r>
            <a:endParaRPr lang="en-US" dirty="0"/>
          </a:p>
          <a:p>
            <a:pPr marL="428625" indent="-428625">
              <a:buFont typeface="Arial" panose="020B0604020202020204" pitchFamily="34" charset="0"/>
              <a:buChar char="•"/>
            </a:pPr>
            <a:r>
              <a:rPr lang="en-US" dirty="0"/>
              <a:t>We've seen N-gram based LMs</a:t>
            </a:r>
            <a:endParaRPr lang="en-US" dirty="0"/>
          </a:p>
          <a:p>
            <a:pPr marL="428625" indent="-428625">
              <a:buFont typeface="Arial" panose="020B0604020202020204" pitchFamily="34" charset="0"/>
              <a:buChar char="•"/>
            </a:pPr>
            <a:r>
              <a:rPr lang="en-US" dirty="0"/>
              <a:t>But neural network LMs far outperform n-gram language models</a:t>
            </a:r>
            <a:endParaRPr lang="en-US" dirty="0"/>
          </a:p>
          <a:p>
            <a:pPr marL="0" indent="0"/>
            <a:r>
              <a:rPr lang="en-US" dirty="0"/>
              <a:t>State-of-the-art neural LMs are based on more powerful neural network technology like Transformers</a:t>
            </a:r>
            <a:endParaRPr lang="en-US" dirty="0"/>
          </a:p>
          <a:p>
            <a:pPr marL="0" indent="0"/>
            <a:r>
              <a:rPr lang="en-US" dirty="0"/>
              <a:t>But </a:t>
            </a:r>
            <a:r>
              <a:rPr lang="en-US" b="1" dirty="0"/>
              <a:t>simple feedforward LMs </a:t>
            </a:r>
            <a:r>
              <a:rPr lang="en-US" dirty="0"/>
              <a:t>can do almost as well!</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0" dirty="0"/>
              <a:t>Simple feedforward Neural Language Models</a:t>
            </a:r>
            <a:endParaRPr lang="en-US" b="0" dirty="0"/>
          </a:p>
        </p:txBody>
      </p:sp>
      <p:sp>
        <p:nvSpPr>
          <p:cNvPr id="3" name="Content Placeholder 2"/>
          <p:cNvSpPr>
            <a:spLocks noGrp="1"/>
          </p:cNvSpPr>
          <p:nvPr>
            <p:ph idx="1"/>
          </p:nvPr>
        </p:nvSpPr>
        <p:spPr/>
        <p:txBody>
          <a:bodyPr/>
          <a:lstStyle/>
          <a:p>
            <a:r>
              <a:rPr lang="en-US" b="1" dirty="0"/>
              <a:t>Task</a:t>
            </a:r>
            <a:r>
              <a:rPr lang="en-US" dirty="0"/>
              <a:t>: predict next word </a:t>
            </a:r>
            <a:r>
              <a:rPr lang="en-US" dirty="0" err="1">
                <a:latin typeface="Times New Roman" panose="02020603050405020304" pitchFamily="18" charset="0"/>
                <a:cs typeface="Times New Roman" panose="02020603050405020304" pitchFamily="18" charset="0"/>
              </a:rPr>
              <a:t>w</a:t>
            </a:r>
            <a:r>
              <a:rPr lang="en-US" baseline="-25000" dirty="0" err="1">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t>		  given prior words </a:t>
            </a:r>
            <a:r>
              <a:rPr lang="en-US" dirty="0">
                <a:latin typeface="Times New Roman" panose="02020603050405020304" pitchFamily="18" charset="0"/>
                <a:cs typeface="Times New Roman" panose="02020603050405020304" pitchFamily="18" charset="0"/>
              </a:rPr>
              <a:t>w</a:t>
            </a:r>
            <a:r>
              <a:rPr lang="en-US"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t-2</a:t>
            </a:r>
            <a:r>
              <a:rPr lang="en-US" dirty="0">
                <a:latin typeface="Times New Roman" panose="02020603050405020304" pitchFamily="18" charset="0"/>
                <a:cs typeface="Times New Roman" panose="02020603050405020304" pitchFamily="18" charset="0"/>
              </a:rPr>
              <a:t>, w</a:t>
            </a:r>
            <a:r>
              <a:rPr lang="en-US" baseline="-25000" dirty="0">
                <a:latin typeface="Times New Roman" panose="02020603050405020304" pitchFamily="18" charset="0"/>
                <a:cs typeface="Times New Roman" panose="02020603050405020304" pitchFamily="18" charset="0"/>
              </a:rPr>
              <a:t>t-3</a:t>
            </a:r>
            <a:r>
              <a:rPr lang="en-US" dirty="0"/>
              <a:t>, …</a:t>
            </a:r>
            <a:endParaRPr lang="en-US" dirty="0"/>
          </a:p>
          <a:p>
            <a:r>
              <a:rPr lang="en-US" b="1" dirty="0"/>
              <a:t>Problem</a:t>
            </a:r>
            <a:r>
              <a:rPr lang="en-US" dirty="0"/>
              <a:t>: Now we’re dealing with sequences of arbitrary length.</a:t>
            </a:r>
            <a:endParaRPr lang="en-US" dirty="0"/>
          </a:p>
          <a:p>
            <a:r>
              <a:rPr lang="en-US" b="1" dirty="0"/>
              <a:t>Solution</a:t>
            </a:r>
            <a:r>
              <a:rPr lang="en-US" dirty="0"/>
              <a:t>: Sliding windows (of fixed length)</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descr="L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397761" y="3943351"/>
            <a:ext cx="4394200" cy="6415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7" name="Title 6"/>
          <p:cNvSpPr>
            <a:spLocks noGrp="1"/>
          </p:cNvSpPr>
          <p:nvPr>
            <p:ph type="title"/>
          </p:nvPr>
        </p:nvSpPr>
        <p:spPr>
          <a:xfrm>
            <a:off x="822960" y="119702"/>
            <a:ext cx="4720590" cy="680397"/>
          </a:xfrm>
        </p:spPr>
        <p:txBody>
          <a:bodyPr/>
          <a:lstStyle/>
          <a:p>
            <a:r>
              <a:rPr lang="en-US" b="0" dirty="0"/>
              <a:t>Neural Language Model </a:t>
            </a:r>
            <a:endParaRPr lang="en-US" b="0" dirty="0"/>
          </a:p>
        </p:txBody>
      </p:sp>
      <p:pic>
        <p:nvPicPr>
          <p:cNvPr id="2" name="Picture 1"/>
          <p:cNvPicPr>
            <a:picLocks noChangeAspect="1"/>
          </p:cNvPicPr>
          <p:nvPr/>
        </p:nvPicPr>
        <p:blipFill>
          <a:blip r:embed="rId1"/>
          <a:stretch>
            <a:fillRect/>
          </a:stretch>
        </p:blipFill>
        <p:spPr>
          <a:xfrm>
            <a:off x="1339093" y="800100"/>
            <a:ext cx="6465818" cy="4343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unit</a:t>
            </a:r>
            <a:endParaRPr lang="en-US" dirty="0"/>
          </a:p>
        </p:txBody>
      </p:sp>
      <p:sp>
        <p:nvSpPr>
          <p:cNvPr id="3" name="Content Placeholder 2"/>
          <p:cNvSpPr>
            <a:spLocks noGrp="1"/>
          </p:cNvSpPr>
          <p:nvPr>
            <p:ph idx="1"/>
          </p:nvPr>
        </p:nvSpPr>
        <p:spPr>
          <a:xfrm>
            <a:off x="822960" y="800100"/>
            <a:ext cx="8206740" cy="3829050"/>
          </a:xfrm>
        </p:spPr>
        <p:txBody>
          <a:bodyPr/>
          <a:lstStyle/>
          <a:p>
            <a:r>
              <a:rPr lang="en-US" dirty="0"/>
              <a:t>Take weighted sum of inputs, plus a bias</a:t>
            </a:r>
            <a:endParaRPr lang="en-US" dirty="0"/>
          </a:p>
          <a:p>
            <a:endParaRPr lang="en-US" dirty="0"/>
          </a:p>
          <a:p>
            <a:endParaRPr lang="en-US" dirty="0"/>
          </a:p>
          <a:p>
            <a:endParaRPr lang="en-US" dirty="0"/>
          </a:p>
          <a:p>
            <a:r>
              <a:rPr lang="en-US" dirty="0"/>
              <a:t>Instead of just using z, we'll apply a nonlinear activation function f:</a:t>
            </a:r>
            <a:endParaRPr lang="en-US" dirty="0"/>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00400" y="2219325"/>
            <a:ext cx="2019300" cy="457200"/>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4095750"/>
            <a:ext cx="2490470" cy="4572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40040" cy="680397"/>
          </a:xfrm>
        </p:spPr>
        <p:txBody>
          <a:bodyPr>
            <a:normAutofit fontScale="90000"/>
          </a:bodyPr>
          <a:lstStyle/>
          <a:p>
            <a:r>
              <a:rPr lang="en-US" dirty="0"/>
              <a:t>Why Neural LMs work better than N-gram LMs</a:t>
            </a:r>
            <a:endParaRPr lang="en-US" dirty="0"/>
          </a:p>
        </p:txBody>
      </p:sp>
      <p:sp>
        <p:nvSpPr>
          <p:cNvPr id="3" name="Content Placeholder 2"/>
          <p:cNvSpPr>
            <a:spLocks noGrp="1"/>
          </p:cNvSpPr>
          <p:nvPr>
            <p:ph idx="1"/>
          </p:nvPr>
        </p:nvSpPr>
        <p:spPr>
          <a:xfrm>
            <a:off x="822960" y="1200150"/>
            <a:ext cx="8149590" cy="3629025"/>
          </a:xfrm>
        </p:spPr>
        <p:txBody>
          <a:bodyPr>
            <a:normAutofit lnSpcReduction="20000"/>
          </a:bodyPr>
          <a:lstStyle/>
          <a:p>
            <a:r>
              <a:rPr lang="en-US" b="1" dirty="0"/>
              <a:t>Training data:</a:t>
            </a:r>
            <a:endParaRPr lang="en-US" b="1" dirty="0"/>
          </a:p>
          <a:p>
            <a:r>
              <a:rPr lang="en-US" dirty="0">
                <a:solidFill>
                  <a:schemeClr val="tx1"/>
                </a:solidFill>
              </a:rPr>
              <a:t>We've seen</a:t>
            </a:r>
            <a:r>
              <a:rPr lang="en-US" dirty="0">
                <a:solidFill>
                  <a:srgbClr val="0000FF"/>
                </a:solidFill>
              </a:rPr>
              <a:t>:  I have to make sure that the cat gets fed. </a:t>
            </a:r>
            <a:endParaRPr lang="en-US" dirty="0">
              <a:solidFill>
                <a:srgbClr val="0000FF"/>
              </a:solidFill>
            </a:endParaRPr>
          </a:p>
          <a:p>
            <a:r>
              <a:rPr lang="en-US" dirty="0"/>
              <a:t>Never seen:   </a:t>
            </a:r>
            <a:r>
              <a:rPr lang="en-US" dirty="0">
                <a:solidFill>
                  <a:srgbClr val="0000FF"/>
                </a:solidFill>
              </a:rPr>
              <a:t>dog gets fed</a:t>
            </a:r>
            <a:endParaRPr lang="en-US" dirty="0"/>
          </a:p>
          <a:p>
            <a:r>
              <a:rPr lang="en-US" b="1" dirty="0"/>
              <a:t>Test data:</a:t>
            </a:r>
            <a:endParaRPr lang="en-US" b="1" dirty="0"/>
          </a:p>
          <a:p>
            <a:r>
              <a:rPr lang="en-US" dirty="0">
                <a:solidFill>
                  <a:srgbClr val="0000FF"/>
                </a:solidFill>
              </a:rPr>
              <a:t>I forgot to make sure that the dog gets ___</a:t>
            </a:r>
            <a:endParaRPr lang="en-US" dirty="0">
              <a:solidFill>
                <a:srgbClr val="0000FF"/>
              </a:solidFill>
            </a:endParaRPr>
          </a:p>
          <a:p>
            <a:r>
              <a:rPr lang="en-US" dirty="0">
                <a:solidFill>
                  <a:schemeClr val="tx1"/>
                </a:solidFill>
              </a:rPr>
              <a:t>N-gram LM can't predict "</a:t>
            </a:r>
            <a:r>
              <a:rPr lang="en-US" dirty="0">
                <a:solidFill>
                  <a:srgbClr val="0000FF"/>
                </a:solidFill>
              </a:rPr>
              <a:t>fed</a:t>
            </a:r>
            <a:r>
              <a:rPr lang="en-US" dirty="0">
                <a:solidFill>
                  <a:schemeClr val="tx1"/>
                </a:solidFill>
              </a:rPr>
              <a:t>"!</a:t>
            </a:r>
            <a:endParaRPr lang="en-US" dirty="0">
              <a:solidFill>
                <a:schemeClr val="tx1"/>
              </a:solidFill>
            </a:endParaRPr>
          </a:p>
          <a:p>
            <a:r>
              <a:rPr lang="en-US" dirty="0">
                <a:solidFill>
                  <a:schemeClr val="tx1"/>
                </a:solidFill>
              </a:rPr>
              <a:t>Neural LM </a:t>
            </a:r>
            <a:r>
              <a:rPr lang="en-US" dirty="0"/>
              <a:t>can use similarity of "</a:t>
            </a:r>
            <a:r>
              <a:rPr lang="en-US" dirty="0">
                <a:solidFill>
                  <a:srgbClr val="0000FF"/>
                </a:solidFill>
              </a:rPr>
              <a:t>cat</a:t>
            </a:r>
            <a:r>
              <a:rPr lang="en-US" dirty="0"/>
              <a:t>" and "</a:t>
            </a:r>
            <a:r>
              <a:rPr lang="en-US" dirty="0">
                <a:solidFill>
                  <a:srgbClr val="0000FF"/>
                </a:solidFill>
              </a:rPr>
              <a:t>dog</a:t>
            </a:r>
            <a:r>
              <a:rPr lang="en-US" dirty="0"/>
              <a:t>" embeddings to generalize and predict “</a:t>
            </a:r>
            <a:r>
              <a:rPr lang="en-US" dirty="0">
                <a:solidFill>
                  <a:srgbClr val="0000FF"/>
                </a:solidFill>
              </a:rPr>
              <a:t>fed</a:t>
            </a:r>
            <a:r>
              <a:rPr lang="en-US" dirty="0"/>
              <a:t>” after </a:t>
            </a:r>
            <a:r>
              <a:rPr lang="en-US" dirty="0">
                <a:solidFill>
                  <a:srgbClr val="0000FF"/>
                </a:solidFill>
              </a:rPr>
              <a:t>dog</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Applying feedforward networks to NLP tasks</a:t>
            </a:r>
            <a:endParaRPr lang="en-US" sz="3000" dirty="0">
              <a:solidFill>
                <a:schemeClr val="tx2"/>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endParaRPr lang="en-US" sz="3000" dirty="0">
              <a:solidFill>
                <a:schemeClr val="tx2"/>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2" y="0"/>
            <a:ext cx="8153399" cy="800100"/>
          </a:xfrm>
        </p:spPr>
        <p:txBody>
          <a:bodyPr/>
          <a:lstStyle/>
          <a:p>
            <a:r>
              <a:rPr lang="en-US" b="0" dirty="0"/>
              <a:t>Intuition: training a 2-layer Network</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
        <p:nvSpPr>
          <p:cNvPr id="8" name="Oval 7"/>
          <p:cNvSpPr/>
          <p:nvPr/>
        </p:nvSpPr>
        <p:spPr bwMode="auto">
          <a:xfrm>
            <a:off x="3908121" y="3158156"/>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9" name="Oval 8"/>
          <p:cNvSpPr/>
          <p:nvPr/>
        </p:nvSpPr>
        <p:spPr bwMode="auto">
          <a:xfrm>
            <a:off x="3578789"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0" name="Oval 9"/>
          <p:cNvSpPr/>
          <p:nvPr/>
        </p:nvSpPr>
        <p:spPr bwMode="auto">
          <a:xfrm>
            <a:off x="3908120"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2" name="Oval 11"/>
          <p:cNvSpPr/>
          <p:nvPr/>
        </p:nvSpPr>
        <p:spPr bwMode="auto">
          <a:xfrm>
            <a:off x="4786331"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13" name="Oval 12"/>
          <p:cNvSpPr/>
          <p:nvPr/>
        </p:nvSpPr>
        <p:spPr bwMode="auto">
          <a:xfrm>
            <a:off x="4182560" y="2877239"/>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14" name="Straight Arrow Connector 13"/>
          <p:cNvCxnSpPr>
            <a:stCxn id="9" idx="0"/>
            <a:endCxn id="10" idx="3"/>
          </p:cNvCxnSpPr>
          <p:nvPr/>
        </p:nvCxnSpPr>
        <p:spPr bwMode="auto">
          <a:xfrm flipV="1">
            <a:off x="3825787" y="2216104"/>
            <a:ext cx="154677" cy="661135"/>
          </a:xfrm>
          <a:prstGeom prst="straightConnector1">
            <a:avLst/>
          </a:prstGeom>
          <a:noFill/>
          <a:ln w="9525" cap="flat" cmpd="sng" algn="ctr">
            <a:noFill/>
            <a:prstDash val="solid"/>
            <a:round/>
            <a:headEnd type="none" w="med" len="med"/>
            <a:tailEnd type="arrow"/>
          </a:ln>
          <a:effectLst/>
        </p:spPr>
      </p:cxnSp>
      <p:cxnSp>
        <p:nvCxnSpPr>
          <p:cNvPr id="15" name="Straight Arrow Connector 14"/>
          <p:cNvCxnSpPr>
            <a:stCxn id="13" idx="0"/>
            <a:endCxn id="10" idx="4"/>
          </p:cNvCxnSpPr>
          <p:nvPr/>
        </p:nvCxnSpPr>
        <p:spPr bwMode="auto">
          <a:xfrm flipH="1" flipV="1">
            <a:off x="4155118" y="2285823"/>
            <a:ext cx="274440" cy="591416"/>
          </a:xfrm>
          <a:prstGeom prst="straightConnector1">
            <a:avLst/>
          </a:prstGeom>
          <a:noFill/>
          <a:ln w="9525" cap="flat" cmpd="sng" algn="ctr">
            <a:solidFill>
              <a:schemeClr val="tx1"/>
            </a:solidFill>
            <a:prstDash val="solid"/>
            <a:round/>
            <a:headEnd type="none" w="med" len="med"/>
            <a:tailEnd type="arrow"/>
          </a:ln>
          <a:effectLst/>
        </p:spPr>
      </p:cxnSp>
      <p:cxnSp>
        <p:nvCxnSpPr>
          <p:cNvPr id="16" name="Straight Arrow Connector 15"/>
          <p:cNvCxnSpPr>
            <a:stCxn id="12" idx="0"/>
            <a:endCxn id="10" idx="4"/>
          </p:cNvCxnSpPr>
          <p:nvPr/>
        </p:nvCxnSpPr>
        <p:spPr bwMode="auto">
          <a:xfrm flipH="1" flipV="1">
            <a:off x="4155118" y="2285823"/>
            <a:ext cx="878211" cy="591416"/>
          </a:xfrm>
          <a:prstGeom prst="straightConnector1">
            <a:avLst/>
          </a:prstGeom>
          <a:noFill/>
          <a:ln w="9525" cap="flat" cmpd="sng" algn="ctr">
            <a:solidFill>
              <a:schemeClr val="tx1"/>
            </a:solidFill>
            <a:prstDash val="solid"/>
            <a:round/>
            <a:headEnd type="none" w="med" len="med"/>
            <a:tailEnd type="arrow"/>
          </a:ln>
          <a:effectLst/>
        </p:spPr>
      </p:cxnSp>
      <p:cxnSp>
        <p:nvCxnSpPr>
          <p:cNvPr id="18" name="Straight Arrow Connector 17"/>
          <p:cNvCxnSpPr>
            <a:stCxn id="9" idx="7"/>
            <a:endCxn id="10" idx="4"/>
          </p:cNvCxnSpPr>
          <p:nvPr/>
        </p:nvCxnSpPr>
        <p:spPr bwMode="auto">
          <a:xfrm flipV="1">
            <a:off x="4000440" y="2285823"/>
            <a:ext cx="154678" cy="661135"/>
          </a:xfrm>
          <a:prstGeom prst="straightConnector1">
            <a:avLst/>
          </a:prstGeom>
          <a:noFill/>
          <a:ln w="9525" cap="flat" cmpd="sng" algn="ctr">
            <a:solidFill>
              <a:schemeClr val="tx1"/>
            </a:solidFill>
            <a:prstDash val="solid"/>
            <a:round/>
            <a:headEnd type="none" w="med" len="med"/>
            <a:tailEnd type="arrow"/>
          </a:ln>
          <a:effectLst/>
        </p:spPr>
      </p:cxnSp>
      <p:sp>
        <p:nvSpPr>
          <p:cNvPr id="20" name="Oval 19"/>
          <p:cNvSpPr/>
          <p:nvPr/>
        </p:nvSpPr>
        <p:spPr bwMode="auto">
          <a:xfrm>
            <a:off x="4182562" y="4506561"/>
            <a:ext cx="274441" cy="476071"/>
          </a:xfrm>
          <a:prstGeom prst="ellipse">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1" name="Oval 20"/>
          <p:cNvSpPr/>
          <p:nvPr/>
        </p:nvSpPr>
        <p:spPr bwMode="auto">
          <a:xfrm>
            <a:off x="2590801"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3" name="Oval 22"/>
          <p:cNvSpPr/>
          <p:nvPr/>
        </p:nvSpPr>
        <p:spPr bwMode="auto">
          <a:xfrm>
            <a:off x="53352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4" name="Oval 23"/>
          <p:cNvSpPr/>
          <p:nvPr/>
        </p:nvSpPr>
        <p:spPr bwMode="auto">
          <a:xfrm>
            <a:off x="4402114"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25" name="Oval 24"/>
          <p:cNvSpPr/>
          <p:nvPr/>
        </p:nvSpPr>
        <p:spPr bwMode="auto">
          <a:xfrm>
            <a:off x="3414125"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26" name="Straight Arrow Connector 25"/>
          <p:cNvCxnSpPr>
            <a:stCxn id="21" idx="0"/>
          </p:cNvCxnSpPr>
          <p:nvPr/>
        </p:nvCxnSpPr>
        <p:spPr bwMode="auto">
          <a:xfrm flipV="1">
            <a:off x="2837799" y="3397937"/>
            <a:ext cx="1878949" cy="827706"/>
          </a:xfrm>
          <a:prstGeom prst="straightConnector1">
            <a:avLst/>
          </a:prstGeom>
          <a:noFill/>
          <a:ln w="9525" cap="flat" cmpd="sng" algn="ctr">
            <a:noFill/>
            <a:prstDash val="solid"/>
            <a:round/>
            <a:headEnd type="none" w="med" len="med"/>
            <a:tailEnd type="arrow"/>
          </a:ln>
          <a:effectLst/>
        </p:spPr>
      </p:cxnSp>
      <p:cxnSp>
        <p:nvCxnSpPr>
          <p:cNvPr id="27" name="Straight Arrow Connector 26"/>
          <p:cNvCxnSpPr>
            <a:stCxn id="25" idx="0"/>
            <a:endCxn id="9" idx="4"/>
          </p:cNvCxnSpPr>
          <p:nvPr/>
        </p:nvCxnSpPr>
        <p:spPr bwMode="auto">
          <a:xfrm flipV="1">
            <a:off x="3661123" y="3353310"/>
            <a:ext cx="164664" cy="872333"/>
          </a:xfrm>
          <a:prstGeom prst="straightConnector1">
            <a:avLst/>
          </a:prstGeom>
          <a:noFill/>
          <a:ln w="9525" cap="flat" cmpd="sng" algn="ctr">
            <a:solidFill>
              <a:schemeClr val="tx1"/>
            </a:solidFill>
            <a:prstDash val="solid"/>
            <a:round/>
            <a:headEnd type="none" w="med" len="med"/>
            <a:tailEnd type="arrow"/>
          </a:ln>
          <a:effectLst/>
        </p:spPr>
      </p:cxnSp>
      <p:cxnSp>
        <p:nvCxnSpPr>
          <p:cNvPr id="28" name="Straight Arrow Connector 27"/>
          <p:cNvCxnSpPr>
            <a:stCxn id="24" idx="0"/>
            <a:endCxn id="9" idx="4"/>
          </p:cNvCxnSpPr>
          <p:nvPr/>
        </p:nvCxnSpPr>
        <p:spPr bwMode="auto">
          <a:xfrm flipH="1" flipV="1">
            <a:off x="3825787" y="3353310"/>
            <a:ext cx="8233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29" name="Straight Arrow Connector 28"/>
          <p:cNvCxnSpPr>
            <a:stCxn id="23" idx="0"/>
            <a:endCxn id="9" idx="4"/>
          </p:cNvCxnSpPr>
          <p:nvPr/>
        </p:nvCxnSpPr>
        <p:spPr bwMode="auto">
          <a:xfrm flipH="1" flipV="1">
            <a:off x="3825787" y="3353310"/>
            <a:ext cx="1756425" cy="872333"/>
          </a:xfrm>
          <a:prstGeom prst="straightConnector1">
            <a:avLst/>
          </a:prstGeom>
          <a:noFill/>
          <a:ln w="9525" cap="flat" cmpd="sng" algn="ctr">
            <a:solidFill>
              <a:schemeClr val="tx1"/>
            </a:solidFill>
            <a:prstDash val="solid"/>
            <a:round/>
            <a:headEnd type="none" w="med" len="med"/>
            <a:tailEnd type="arrow"/>
          </a:ln>
          <a:effectLst/>
        </p:spPr>
      </p:cxnSp>
      <p:cxnSp>
        <p:nvCxnSpPr>
          <p:cNvPr id="30" name="Straight Arrow Connector 29"/>
          <p:cNvCxnSpPr>
            <a:stCxn id="21" idx="7"/>
            <a:endCxn id="9" idx="4"/>
          </p:cNvCxnSpPr>
          <p:nvPr/>
        </p:nvCxnSpPr>
        <p:spPr bwMode="auto">
          <a:xfrm flipV="1">
            <a:off x="3012452" y="3353310"/>
            <a:ext cx="813335" cy="942052"/>
          </a:xfrm>
          <a:prstGeom prst="straightConnector1">
            <a:avLst/>
          </a:prstGeom>
          <a:noFill/>
          <a:ln w="9525" cap="flat" cmpd="sng" algn="ctr">
            <a:solidFill>
              <a:schemeClr val="tx1"/>
            </a:solidFill>
            <a:prstDash val="solid"/>
            <a:round/>
            <a:headEnd type="none" w="med" len="med"/>
            <a:tailEnd type="arrow"/>
          </a:ln>
          <a:effectLst/>
        </p:spPr>
      </p:cxnSp>
      <p:sp>
        <p:nvSpPr>
          <p:cNvPr id="34" name="Oval 33"/>
          <p:cNvSpPr/>
          <p:nvPr/>
        </p:nvSpPr>
        <p:spPr bwMode="auto">
          <a:xfrm>
            <a:off x="5993873" y="4225643"/>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46" name="Straight Arrow Connector 45"/>
          <p:cNvCxnSpPr>
            <a:stCxn id="34" idx="0"/>
            <a:endCxn id="9" idx="4"/>
          </p:cNvCxnSpPr>
          <p:nvPr/>
        </p:nvCxnSpPr>
        <p:spPr bwMode="auto">
          <a:xfrm flipH="1" flipV="1">
            <a:off x="3825787" y="3353310"/>
            <a:ext cx="2415084" cy="872333"/>
          </a:xfrm>
          <a:prstGeom prst="straightConnector1">
            <a:avLst/>
          </a:prstGeom>
          <a:noFill/>
          <a:ln w="9525" cap="flat" cmpd="sng" algn="ctr">
            <a:solidFill>
              <a:schemeClr val="tx1"/>
            </a:solidFill>
            <a:prstDash val="solid"/>
            <a:round/>
            <a:headEnd type="none" w="med" len="med"/>
            <a:tailEnd type="arrow"/>
          </a:ln>
          <a:effectLst/>
        </p:spPr>
      </p:cxnSp>
      <p:cxnSp>
        <p:nvCxnSpPr>
          <p:cNvPr id="49" name="Straight Arrow Connector 48"/>
          <p:cNvCxnSpPr>
            <a:stCxn id="21" idx="7"/>
            <a:endCxn id="13" idx="4"/>
          </p:cNvCxnSpPr>
          <p:nvPr/>
        </p:nvCxnSpPr>
        <p:spPr bwMode="auto">
          <a:xfrm flipV="1">
            <a:off x="3012452" y="3353310"/>
            <a:ext cx="1417106" cy="942052"/>
          </a:xfrm>
          <a:prstGeom prst="straightConnector1">
            <a:avLst/>
          </a:prstGeom>
          <a:noFill/>
          <a:ln w="9525" cap="flat" cmpd="sng" algn="ctr">
            <a:solidFill>
              <a:schemeClr val="tx1"/>
            </a:solidFill>
            <a:prstDash val="solid"/>
            <a:round/>
            <a:headEnd type="none" w="med" len="med"/>
            <a:tailEnd type="arrow"/>
          </a:ln>
          <a:effectLst/>
        </p:spPr>
      </p:cxnSp>
      <p:cxnSp>
        <p:nvCxnSpPr>
          <p:cNvPr id="52" name="Straight Arrow Connector 51"/>
          <p:cNvCxnSpPr>
            <a:endCxn id="12" idx="4"/>
          </p:cNvCxnSpPr>
          <p:nvPr/>
        </p:nvCxnSpPr>
        <p:spPr bwMode="auto">
          <a:xfrm flipV="1">
            <a:off x="3044605" y="3353310"/>
            <a:ext cx="1988724" cy="913472"/>
          </a:xfrm>
          <a:prstGeom prst="straightConnector1">
            <a:avLst/>
          </a:prstGeom>
          <a:noFill/>
          <a:ln w="9525" cap="flat" cmpd="sng" algn="ctr">
            <a:solidFill>
              <a:schemeClr val="tx1"/>
            </a:solidFill>
            <a:prstDash val="solid"/>
            <a:round/>
            <a:headEnd type="none" w="med" len="med"/>
            <a:tailEnd type="arrow"/>
          </a:ln>
          <a:effectLst/>
        </p:spPr>
      </p:cxnSp>
      <p:cxnSp>
        <p:nvCxnSpPr>
          <p:cNvPr id="54" name="Straight Arrow Connector 53"/>
          <p:cNvCxnSpPr>
            <a:stCxn id="34" idx="0"/>
            <a:endCxn id="12" idx="4"/>
          </p:cNvCxnSpPr>
          <p:nvPr/>
        </p:nvCxnSpPr>
        <p:spPr bwMode="auto">
          <a:xfrm flipH="1" flipV="1">
            <a:off x="5033329" y="3353310"/>
            <a:ext cx="1207542" cy="872333"/>
          </a:xfrm>
          <a:prstGeom prst="straightConnector1">
            <a:avLst/>
          </a:prstGeom>
          <a:noFill/>
          <a:ln w="9525" cap="flat" cmpd="sng" algn="ctr">
            <a:solidFill>
              <a:schemeClr val="tx1"/>
            </a:solidFill>
            <a:prstDash val="solid"/>
            <a:round/>
            <a:headEnd type="none" w="med" len="med"/>
            <a:tailEnd type="arrow"/>
          </a:ln>
          <a:effectLst/>
        </p:spPr>
      </p:cxnSp>
      <p:cxnSp>
        <p:nvCxnSpPr>
          <p:cNvPr id="56" name="Straight Arrow Connector 55"/>
          <p:cNvCxnSpPr>
            <a:stCxn id="34" idx="0"/>
            <a:endCxn id="13" idx="4"/>
          </p:cNvCxnSpPr>
          <p:nvPr/>
        </p:nvCxnSpPr>
        <p:spPr bwMode="auto">
          <a:xfrm flipH="1" flipV="1">
            <a:off x="4429558" y="3353310"/>
            <a:ext cx="181131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0" name="Straight Arrow Connector 59"/>
          <p:cNvCxnSpPr/>
          <p:nvPr/>
        </p:nvCxnSpPr>
        <p:spPr bwMode="auto">
          <a:xfrm flipH="1" flipV="1">
            <a:off x="4388393" y="3375370"/>
            <a:ext cx="1015433" cy="1011302"/>
          </a:xfrm>
          <a:prstGeom prst="straightConnector1">
            <a:avLst/>
          </a:prstGeom>
          <a:noFill/>
          <a:ln w="9525" cap="flat" cmpd="sng" algn="ctr">
            <a:solidFill>
              <a:schemeClr val="tx1"/>
            </a:solidFill>
            <a:prstDash val="solid"/>
            <a:round/>
            <a:headEnd type="none" w="med" len="med"/>
            <a:tailEnd type="arrow"/>
          </a:ln>
          <a:effectLst/>
        </p:spPr>
      </p:cxnSp>
      <p:cxnSp>
        <p:nvCxnSpPr>
          <p:cNvPr id="62" name="Straight Arrow Connector 61"/>
          <p:cNvCxnSpPr>
            <a:stCxn id="23" idx="0"/>
            <a:endCxn id="12" idx="4"/>
          </p:cNvCxnSpPr>
          <p:nvPr/>
        </p:nvCxnSpPr>
        <p:spPr bwMode="auto">
          <a:xfrm flipH="1" flipV="1">
            <a:off x="5033329" y="3353310"/>
            <a:ext cx="548883" cy="872333"/>
          </a:xfrm>
          <a:prstGeom prst="straightConnector1">
            <a:avLst/>
          </a:prstGeom>
          <a:noFill/>
          <a:ln w="9525" cap="flat" cmpd="sng" algn="ctr">
            <a:solidFill>
              <a:schemeClr val="tx1"/>
            </a:solidFill>
            <a:prstDash val="solid"/>
            <a:round/>
            <a:headEnd type="none" w="med" len="med"/>
            <a:tailEnd type="arrow"/>
          </a:ln>
          <a:effectLst/>
        </p:spPr>
      </p:cxnSp>
      <p:cxnSp>
        <p:nvCxnSpPr>
          <p:cNvPr id="66" name="Straight Arrow Connector 65"/>
          <p:cNvCxnSpPr>
            <a:stCxn id="24" idx="0"/>
            <a:endCxn id="13" idx="4"/>
          </p:cNvCxnSpPr>
          <p:nvPr/>
        </p:nvCxnSpPr>
        <p:spPr bwMode="auto">
          <a:xfrm flipH="1" flipV="1">
            <a:off x="4429558" y="3353310"/>
            <a:ext cx="219554" cy="872333"/>
          </a:xfrm>
          <a:prstGeom prst="straightConnector1">
            <a:avLst/>
          </a:prstGeom>
          <a:noFill/>
          <a:ln w="9525" cap="flat" cmpd="sng" algn="ctr">
            <a:solidFill>
              <a:schemeClr val="tx1"/>
            </a:solidFill>
            <a:prstDash val="solid"/>
            <a:round/>
            <a:headEnd type="none" w="med" len="med"/>
            <a:tailEnd type="arrow"/>
          </a:ln>
          <a:effectLst/>
        </p:spPr>
      </p:cxnSp>
      <p:cxnSp>
        <p:nvCxnSpPr>
          <p:cNvPr id="69" name="Straight Arrow Connector 68"/>
          <p:cNvCxnSpPr>
            <a:stCxn id="24" idx="0"/>
            <a:endCxn id="12" idx="4"/>
          </p:cNvCxnSpPr>
          <p:nvPr/>
        </p:nvCxnSpPr>
        <p:spPr bwMode="auto">
          <a:xfrm flipV="1">
            <a:off x="4649112" y="3353310"/>
            <a:ext cx="384217" cy="872333"/>
          </a:xfrm>
          <a:prstGeom prst="straightConnector1">
            <a:avLst/>
          </a:prstGeom>
          <a:noFill/>
          <a:ln w="9525" cap="flat" cmpd="sng" algn="ctr">
            <a:solidFill>
              <a:schemeClr val="tx1"/>
            </a:solidFill>
            <a:prstDash val="solid"/>
            <a:round/>
            <a:headEnd type="none" w="med" len="med"/>
            <a:tailEnd type="arrow"/>
          </a:ln>
          <a:effectLst/>
        </p:spPr>
      </p:cxnSp>
      <p:cxnSp>
        <p:nvCxnSpPr>
          <p:cNvPr id="71" name="Straight Arrow Connector 70"/>
          <p:cNvCxnSpPr>
            <a:stCxn id="25" idx="0"/>
            <a:endCxn id="13" idx="4"/>
          </p:cNvCxnSpPr>
          <p:nvPr/>
        </p:nvCxnSpPr>
        <p:spPr bwMode="auto">
          <a:xfrm flipV="1">
            <a:off x="3661123" y="3353310"/>
            <a:ext cx="768435" cy="872333"/>
          </a:xfrm>
          <a:prstGeom prst="straightConnector1">
            <a:avLst/>
          </a:prstGeom>
          <a:noFill/>
          <a:ln w="9525" cap="flat" cmpd="sng" algn="ctr">
            <a:solidFill>
              <a:schemeClr val="tx1"/>
            </a:solidFill>
            <a:prstDash val="solid"/>
            <a:round/>
            <a:headEnd type="none" w="med" len="med"/>
            <a:tailEnd type="arrow"/>
          </a:ln>
          <a:effectLst/>
        </p:spPr>
      </p:cxnSp>
      <p:cxnSp>
        <p:nvCxnSpPr>
          <p:cNvPr id="74" name="Straight Arrow Connector 73"/>
          <p:cNvCxnSpPr>
            <a:endCxn id="12" idx="4"/>
          </p:cNvCxnSpPr>
          <p:nvPr/>
        </p:nvCxnSpPr>
        <p:spPr bwMode="auto">
          <a:xfrm flipV="1">
            <a:off x="3770899" y="3353310"/>
            <a:ext cx="1262430" cy="872336"/>
          </a:xfrm>
          <a:prstGeom prst="straightConnector1">
            <a:avLst/>
          </a:prstGeom>
          <a:noFill/>
          <a:ln w="9525" cap="flat" cmpd="sng" algn="ctr">
            <a:solidFill>
              <a:schemeClr val="tx1"/>
            </a:solidFill>
            <a:prstDash val="solid"/>
            <a:round/>
            <a:headEnd type="none" w="med" len="med"/>
            <a:tailEnd type="arrow"/>
          </a:ln>
          <a:effectLst/>
        </p:spPr>
      </p:cxnSp>
      <p:sp>
        <p:nvSpPr>
          <p:cNvPr id="76" name="TextBox 75"/>
          <p:cNvSpPr txBox="1"/>
          <p:nvPr/>
        </p:nvSpPr>
        <p:spPr>
          <a:xfrm>
            <a:off x="3523903" y="2203035"/>
            <a:ext cx="329330" cy="523220"/>
          </a:xfrm>
          <a:prstGeom prst="rect">
            <a:avLst/>
          </a:prstGeom>
          <a:noFill/>
        </p:spPr>
        <p:txBody>
          <a:bodyPr wrap="square" rtlCol="0">
            <a:spAutoFit/>
          </a:bodyPr>
          <a:lstStyle/>
          <a:p>
            <a:r>
              <a:rPr lang="en-US" sz="2800" dirty="0">
                <a:solidFill>
                  <a:srgbClr val="590A0E"/>
                </a:solidFill>
              </a:rPr>
              <a:t>U</a:t>
            </a:r>
            <a:endParaRPr lang="en-US" sz="2800" dirty="0">
              <a:solidFill>
                <a:srgbClr val="590A0E"/>
              </a:solidFill>
            </a:endParaRPr>
          </a:p>
        </p:txBody>
      </p:sp>
      <p:sp>
        <p:nvSpPr>
          <p:cNvPr id="77" name="TextBox 76"/>
          <p:cNvSpPr txBox="1"/>
          <p:nvPr/>
        </p:nvSpPr>
        <p:spPr>
          <a:xfrm>
            <a:off x="2810353" y="3439072"/>
            <a:ext cx="329330" cy="523220"/>
          </a:xfrm>
          <a:prstGeom prst="rect">
            <a:avLst/>
          </a:prstGeom>
          <a:noFill/>
        </p:spPr>
        <p:txBody>
          <a:bodyPr wrap="square" rtlCol="0">
            <a:spAutoFit/>
          </a:bodyPr>
          <a:lstStyle/>
          <a:p>
            <a:r>
              <a:rPr lang="en-US" sz="2800" dirty="0">
                <a:solidFill>
                  <a:srgbClr val="590A0E"/>
                </a:solidFill>
              </a:rPr>
              <a:t>W</a:t>
            </a:r>
            <a:endParaRPr lang="en-US" sz="2800" dirty="0">
              <a:solidFill>
                <a:srgbClr val="590A0E"/>
              </a:solidFill>
            </a:endParaRPr>
          </a:p>
        </p:txBody>
      </p:sp>
      <p:sp>
        <p:nvSpPr>
          <p:cNvPr id="83" name="TextBox 82"/>
          <p:cNvSpPr txBox="1"/>
          <p:nvPr/>
        </p:nvSpPr>
        <p:spPr>
          <a:xfrm>
            <a:off x="6104891" y="4171558"/>
            <a:ext cx="457176" cy="507831"/>
          </a:xfrm>
          <a:prstGeom prst="rect">
            <a:avLst/>
          </a:prstGeom>
          <a:noFill/>
        </p:spPr>
        <p:txBody>
          <a:bodyPr wrap="none" rtlCol="0">
            <a:spAutoFit/>
          </a:bodyPr>
          <a:lstStyle/>
          <a:p>
            <a:r>
              <a:rPr lang="en-US" sz="2700" dirty="0" err="1"/>
              <a:t>x</a:t>
            </a:r>
            <a:r>
              <a:rPr lang="en-US" sz="2700" baseline="-25000" dirty="0" err="1"/>
              <a:t>n</a:t>
            </a:r>
            <a:endParaRPr lang="en-US" sz="2700" baseline="-25000" dirty="0"/>
          </a:p>
        </p:txBody>
      </p:sp>
      <p:sp>
        <p:nvSpPr>
          <p:cNvPr id="84" name="TextBox 83"/>
          <p:cNvSpPr txBox="1"/>
          <p:nvPr/>
        </p:nvSpPr>
        <p:spPr>
          <a:xfrm>
            <a:off x="2686673" y="4201553"/>
            <a:ext cx="548883" cy="507831"/>
          </a:xfrm>
          <a:prstGeom prst="rect">
            <a:avLst/>
          </a:prstGeom>
          <a:noFill/>
        </p:spPr>
        <p:txBody>
          <a:bodyPr wrap="square" rtlCol="0">
            <a:spAutoFit/>
          </a:bodyPr>
          <a:lstStyle/>
          <a:p>
            <a:r>
              <a:rPr lang="en-US" sz="2700" dirty="0"/>
              <a:t>x</a:t>
            </a:r>
            <a:r>
              <a:rPr lang="en-US" sz="2700" baseline="-25000" dirty="0"/>
              <a:t>1</a:t>
            </a:r>
            <a:endParaRPr lang="en-US" sz="2700" baseline="-25000" dirty="0"/>
          </a:p>
        </p:txBody>
      </p:sp>
      <p:sp>
        <p:nvSpPr>
          <p:cNvPr id="45" name="Oval 44"/>
          <p:cNvSpPr/>
          <p:nvPr/>
        </p:nvSpPr>
        <p:spPr bwMode="auto">
          <a:xfrm>
            <a:off x="4457003" y="1809752"/>
            <a:ext cx="493995" cy="476071"/>
          </a:xfrm>
          <a:prstGeom prst="ellipse">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cxnSp>
        <p:nvCxnSpPr>
          <p:cNvPr id="55" name="Straight Arrow Connector 54"/>
          <p:cNvCxnSpPr>
            <a:stCxn id="12" idx="0"/>
            <a:endCxn id="45" idx="4"/>
          </p:cNvCxnSpPr>
          <p:nvPr/>
        </p:nvCxnSpPr>
        <p:spPr bwMode="auto">
          <a:xfrm flipH="1" flipV="1">
            <a:off x="4704001" y="2285823"/>
            <a:ext cx="329328" cy="591416"/>
          </a:xfrm>
          <a:prstGeom prst="straightConnector1">
            <a:avLst/>
          </a:prstGeom>
          <a:noFill/>
          <a:ln w="9525" cap="flat" cmpd="sng" algn="ctr">
            <a:solidFill>
              <a:schemeClr val="tx1"/>
            </a:solidFill>
            <a:prstDash val="solid"/>
            <a:round/>
            <a:headEnd type="none" w="med" len="med"/>
            <a:tailEnd type="arrow"/>
          </a:ln>
          <a:effectLst/>
        </p:spPr>
      </p:cxnSp>
      <p:cxnSp>
        <p:nvCxnSpPr>
          <p:cNvPr id="57" name="Straight Arrow Connector 56"/>
          <p:cNvCxnSpPr>
            <a:stCxn id="13" idx="0"/>
            <a:endCxn id="45" idx="4"/>
          </p:cNvCxnSpPr>
          <p:nvPr/>
        </p:nvCxnSpPr>
        <p:spPr bwMode="auto">
          <a:xfrm flipV="1">
            <a:off x="4429558" y="2285823"/>
            <a:ext cx="274443" cy="591416"/>
          </a:xfrm>
          <a:prstGeom prst="straightConnector1">
            <a:avLst/>
          </a:prstGeom>
          <a:noFill/>
          <a:ln w="9525" cap="flat" cmpd="sng" algn="ctr">
            <a:solidFill>
              <a:schemeClr val="tx1"/>
            </a:solidFill>
            <a:prstDash val="solid"/>
            <a:round/>
            <a:headEnd type="none" w="med" len="med"/>
            <a:tailEnd type="arrow"/>
          </a:ln>
          <a:effectLst/>
        </p:spPr>
      </p:cxnSp>
      <p:cxnSp>
        <p:nvCxnSpPr>
          <p:cNvPr id="63" name="Straight Arrow Connector 62"/>
          <p:cNvCxnSpPr>
            <a:stCxn id="9" idx="7"/>
            <a:endCxn id="45" idx="4"/>
          </p:cNvCxnSpPr>
          <p:nvPr/>
        </p:nvCxnSpPr>
        <p:spPr bwMode="auto">
          <a:xfrm flipV="1">
            <a:off x="4000440" y="2285823"/>
            <a:ext cx="703561" cy="661135"/>
          </a:xfrm>
          <a:prstGeom prst="straightConnector1">
            <a:avLst/>
          </a:prstGeom>
          <a:noFill/>
          <a:ln w="9525" cap="flat" cmpd="sng" algn="ctr">
            <a:solidFill>
              <a:schemeClr val="tx1"/>
            </a:solidFill>
            <a:prstDash val="solid"/>
            <a:round/>
            <a:headEnd type="none" w="med" len="med"/>
            <a:tailEnd type="arrow"/>
          </a:ln>
          <a:effectLst/>
        </p:spPr>
      </p:cxnSp>
      <p:sp>
        <p:nvSpPr>
          <p:cNvPr id="50" name="Oval 49"/>
          <p:cNvSpPr/>
          <p:nvPr/>
        </p:nvSpPr>
        <p:spPr bwMode="auto">
          <a:xfrm>
            <a:off x="44286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51" name="Oval 50"/>
          <p:cNvSpPr/>
          <p:nvPr/>
        </p:nvSpPr>
        <p:spPr bwMode="auto">
          <a:xfrm>
            <a:off x="3895247" y="1200152"/>
            <a:ext cx="493995" cy="476071"/>
          </a:xfrm>
          <a:prstGeom prst="ellipse">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mc:AlternateContent xmlns:mc="http://schemas.openxmlformats.org/markup-compatibility/2006">
        <mc:Choice xmlns:a14="http://schemas.microsoft.com/office/drawing/2010/main" Requires="a14">
          <p:sp>
            <p:nvSpPr>
              <p:cNvPr id="11" name="TextBox 10"/>
              <p:cNvSpPr txBox="1"/>
              <p:nvPr/>
            </p:nvSpPr>
            <p:spPr>
              <a:xfrm>
                <a:off x="1600200" y="1809752"/>
                <a:ext cx="2310056" cy="461665"/>
              </a:xfrm>
              <a:prstGeom prst="rect">
                <a:avLst/>
              </a:prstGeom>
              <a:noFill/>
            </p:spPr>
            <p:txBody>
              <a:bodyPr wrap="none" rtlCol="0">
                <a:spAutoFit/>
              </a:bodyPr>
              <a:lstStyle/>
              <a:p>
                <a:r>
                  <a:rPr lang="en-US" sz="2400" dirty="0"/>
                  <a:t>System output </a:t>
                </a:r>
                <a14:m>
                  <m:oMath xmlns:m="http://schemas.openxmlformats.org/officeDocument/2006/math">
                    <m:acc>
                      <m:accPr>
                        <m:ctrlPr>
                          <a:rPr lang="en-US" sz="2400" i="1" dirty="0">
                            <a:latin typeface="Cambria Math" panose="02040503050406030204" pitchFamily="18" charset="0"/>
                          </a:rPr>
                        </m:ctrlPr>
                      </m:accPr>
                      <m:e>
                        <m:r>
                          <a:rPr lang="en-US" sz="2400" i="1" dirty="0">
                            <a:latin typeface="Cambria Math" panose="02040503050406030204" pitchFamily="18" charset="0"/>
                          </a:rPr>
                          <m:t>𝑦</m:t>
                        </m:r>
                      </m:e>
                    </m:acc>
                  </m:oMath>
                </a14:m>
                <a:r>
                  <a:rPr lang="en-US" sz="2400" dirty="0"/>
                  <a:t> </a:t>
                </a:r>
                <a:endParaRPr lang="en-US" sz="2400" dirty="0"/>
              </a:p>
            </p:txBody>
          </p:sp>
        </mc:Choice>
        <mc:Fallback>
          <p:sp>
            <p:nvSpPr>
              <p:cNvPr id="11" name="TextBox 10"/>
              <p:cNvSpPr txBox="1">
                <a:spLocks noRot="1" noChangeAspect="1" noMove="1" noResize="1" noEditPoints="1" noAdjustHandles="1" noChangeArrowheads="1" noChangeShapeType="1" noTextEdit="1"/>
              </p:cNvSpPr>
              <p:nvPr/>
            </p:nvSpPr>
            <p:spPr>
              <a:xfrm>
                <a:off x="1600200" y="1809752"/>
                <a:ext cx="2310056" cy="461665"/>
              </a:xfrm>
              <a:prstGeom prst="rect">
                <a:avLst/>
              </a:prstGeom>
              <a:blipFill rotWithShape="1">
                <a:blip r:embed="rId1"/>
                <a:stretch>
                  <a:fillRect r="-1048" b="5"/>
                </a:stretch>
              </a:blipFill>
            </p:spPr>
            <p:txBody>
              <a:bodyPr/>
              <a:lstStyle/>
              <a:p>
                <a:r>
                  <a:rPr lang="en-GB" altLang="en-US">
                    <a:noFill/>
                  </a:rPr>
                  <a:t> </a:t>
                </a:r>
              </a:p>
            </p:txBody>
          </p:sp>
        </mc:Fallback>
      </mc:AlternateContent>
      <mc:AlternateContent xmlns:mc="http://schemas.openxmlformats.org/markup-compatibility/2006">
        <mc:Choice xmlns:a14="http://schemas.microsoft.com/office/drawing/2010/main" Requires="a14">
          <p:sp>
            <p:nvSpPr>
              <p:cNvPr id="53" name="TextBox 52"/>
              <p:cNvSpPr txBox="1"/>
              <p:nvPr/>
            </p:nvSpPr>
            <p:spPr>
              <a:xfrm>
                <a:off x="1643876" y="1200152"/>
                <a:ext cx="2195922" cy="461665"/>
              </a:xfrm>
              <a:prstGeom prst="rect">
                <a:avLst/>
              </a:prstGeom>
              <a:noFill/>
            </p:spPr>
            <p:txBody>
              <a:bodyPr wrap="none" rtlCol="0">
                <a:spAutoFit/>
              </a:bodyPr>
              <a:lstStyle/>
              <a:p>
                <a:r>
                  <a:rPr lang="en-US" sz="2400" dirty="0"/>
                  <a:t>Actual answer </a:t>
                </a:r>
                <a14:m>
                  <m:oMath xmlns:m="http://schemas.openxmlformats.org/officeDocument/2006/math">
                    <m:r>
                      <a:rPr lang="en-US" sz="2400" i="1" dirty="0">
                        <a:latin typeface="Cambria Math" panose="02040503050406030204" pitchFamily="18" charset="0"/>
                      </a:rPr>
                      <m:t>𝑦</m:t>
                    </m:r>
                  </m:oMath>
                </a14:m>
                <a:endParaRPr lang="en-US" sz="2400" dirty="0"/>
              </a:p>
            </p:txBody>
          </p:sp>
        </mc:Choice>
        <mc:Fallback>
          <p:sp>
            <p:nvSpPr>
              <p:cNvPr id="53" name="TextBox 52"/>
              <p:cNvSpPr txBox="1">
                <a:spLocks noRot="1" noChangeAspect="1" noMove="1" noResize="1" noEditPoints="1" noAdjustHandles="1" noChangeArrowheads="1" noChangeShapeType="1" noTextEdit="1"/>
              </p:cNvSpPr>
              <p:nvPr/>
            </p:nvSpPr>
            <p:spPr>
              <a:xfrm>
                <a:off x="1643876" y="1200152"/>
                <a:ext cx="2195922" cy="461665"/>
              </a:xfrm>
              <a:prstGeom prst="rect">
                <a:avLst/>
              </a:prstGeom>
              <a:blipFill rotWithShape="1">
                <a:blip r:embed="rId2"/>
                <a:stretch>
                  <a:fillRect l="-23" r="27" b="5"/>
                </a:stretch>
              </a:blipFill>
            </p:spPr>
            <p:txBody>
              <a:bodyPr/>
              <a:lstStyle/>
              <a:p>
                <a:r>
                  <a:rPr lang="en-GB" altLang="en-US">
                    <a:noFill/>
                  </a:rPr>
                  <a:t> </a:t>
                </a:r>
              </a:p>
            </p:txBody>
          </p:sp>
        </mc:Fallback>
      </mc:AlternateContent>
      <p:sp>
        <p:nvSpPr>
          <p:cNvPr id="58" name="TextBox 57"/>
          <p:cNvSpPr txBox="1"/>
          <p:nvPr/>
        </p:nvSpPr>
        <p:spPr>
          <a:xfrm>
            <a:off x="457200" y="4286250"/>
            <a:ext cx="2022092" cy="415498"/>
          </a:xfrm>
          <a:prstGeom prst="rect">
            <a:avLst/>
          </a:prstGeom>
          <a:noFill/>
        </p:spPr>
        <p:txBody>
          <a:bodyPr wrap="none" rtlCol="0">
            <a:spAutoFit/>
          </a:bodyPr>
          <a:lstStyle/>
          <a:p>
            <a:r>
              <a:rPr lang="en-US" sz="2100" dirty="0"/>
              <a:t>Training instance</a:t>
            </a:r>
            <a:endParaRPr lang="en-US" sz="2100" dirty="0"/>
          </a:p>
        </p:txBody>
      </p:sp>
      <mc:AlternateContent xmlns:mc="http://schemas.openxmlformats.org/markup-compatibility/2006">
        <mc:Choice xmlns:a14="http://schemas.microsoft.com/office/drawing/2010/main" Requires="a14">
          <p:sp>
            <p:nvSpPr>
              <p:cNvPr id="7" name="TextBox 6"/>
              <p:cNvSpPr txBox="1"/>
              <p:nvPr/>
            </p:nvSpPr>
            <p:spPr>
              <a:xfrm>
                <a:off x="5843447" y="1487848"/>
                <a:ext cx="2683042" cy="461665"/>
              </a:xfrm>
              <a:prstGeom prst="rect">
                <a:avLst/>
              </a:prstGeom>
              <a:noFill/>
            </p:spPr>
            <p:txBody>
              <a:bodyPr wrap="none" rtlCol="0">
                <a:spAutoFit/>
              </a:bodyPr>
              <a:lstStyle/>
              <a:p>
                <a:r>
                  <a:rPr lang="en-US" sz="2400" dirty="0"/>
                  <a:t>Loss function L(</a:t>
                </a:r>
                <a14:m>
                  <m:oMath xmlns:m="http://schemas.openxmlformats.org/officeDocument/2006/math">
                    <m:acc>
                      <m:accPr>
                        <m:ctrlPr>
                          <a:rPr lang="en-US" sz="2400" i="1" dirty="0">
                            <a:latin typeface="Cambria Math" panose="02040503050406030204" pitchFamily="18" charset="0"/>
                          </a:rPr>
                        </m:ctrlPr>
                      </m:accPr>
                      <m:e>
                        <m:r>
                          <a:rPr lang="en-US" sz="2400" i="1" dirty="0">
                            <a:latin typeface="Cambria Math" panose="02040503050406030204" pitchFamily="18" charset="0"/>
                          </a:rPr>
                          <m:t>𝑦</m:t>
                        </m:r>
                      </m:e>
                    </m:acc>
                    <m:r>
                      <a:rPr lang="en-US" sz="2400" i="1" dirty="0">
                        <a:latin typeface="Cambria Math" panose="02040503050406030204" pitchFamily="18" charset="0"/>
                      </a:rPr>
                      <m:t>,</m:t>
                    </m:r>
                    <m:r>
                      <a:rPr lang="en-US" sz="2400" i="1" dirty="0">
                        <a:latin typeface="Cambria Math" panose="02040503050406030204" pitchFamily="18" charset="0"/>
                      </a:rPr>
                      <m:t>𝑦</m:t>
                    </m:r>
                  </m:oMath>
                </a14:m>
                <a:r>
                  <a:rPr lang="en-US" sz="2400" dirty="0"/>
                  <a:t>)</a:t>
                </a:r>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5843447" y="1487848"/>
                <a:ext cx="2683042" cy="461665"/>
              </a:xfrm>
              <a:prstGeom prst="rect">
                <a:avLst/>
              </a:prstGeom>
              <a:blipFill rotWithShape="1">
                <a:blip r:embed="rId3"/>
                <a:stretch>
                  <a:fillRect l="-7" t="-9" r="13" b="14"/>
                </a:stretch>
              </a:blipFill>
            </p:spPr>
            <p:txBody>
              <a:bodyPr/>
              <a:lstStyle/>
              <a:p>
                <a:r>
                  <a:rPr lang="en-GB" altLang="en-US">
                    <a:noFill/>
                  </a:rPr>
                  <a:t> </a:t>
                </a:r>
              </a:p>
            </p:txBody>
          </p:sp>
        </mc:Fallback>
      </mc:AlternateContent>
      <p:sp>
        <p:nvSpPr>
          <p:cNvPr id="78" name="Right Brace 77"/>
          <p:cNvSpPr/>
          <p:nvPr/>
        </p:nvSpPr>
        <p:spPr bwMode="auto">
          <a:xfrm>
            <a:off x="5134735" y="1363892"/>
            <a:ext cx="411663" cy="354925"/>
          </a:xfrm>
          <a:prstGeom prst="rightBrace">
            <a:avLst/>
          </a:prstGeom>
          <a:noFill/>
          <a:ln w="349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grpSp>
        <p:nvGrpSpPr>
          <p:cNvPr id="4" name="Group 3"/>
          <p:cNvGrpSpPr/>
          <p:nvPr/>
        </p:nvGrpSpPr>
        <p:grpSpPr>
          <a:xfrm>
            <a:off x="1106407" y="2763030"/>
            <a:ext cx="1118319" cy="871197"/>
            <a:chOff x="457200" y="2038350"/>
            <a:chExt cx="1118319" cy="871197"/>
          </a:xfrm>
        </p:grpSpPr>
        <p:sp>
          <p:nvSpPr>
            <p:cNvPr id="17" name="Up Arrow 16"/>
            <p:cNvSpPr/>
            <p:nvPr/>
          </p:nvSpPr>
          <p:spPr bwMode="auto">
            <a:xfrm>
              <a:off x="800100" y="2038350"/>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dirty="0">
                <a:solidFill>
                  <a:srgbClr val="009900"/>
                </a:solidFill>
                <a:latin typeface="Tahoma" panose="020B0604030504040204" charset="0"/>
              </a:endParaRPr>
            </a:p>
          </p:txBody>
        </p:sp>
        <p:sp>
          <p:nvSpPr>
            <p:cNvPr id="3" name="TextBox 2"/>
            <p:cNvSpPr txBox="1"/>
            <p:nvPr/>
          </p:nvSpPr>
          <p:spPr>
            <a:xfrm>
              <a:off x="457200" y="2609465"/>
              <a:ext cx="1118319" cy="300082"/>
            </a:xfrm>
            <a:prstGeom prst="rect">
              <a:avLst/>
            </a:prstGeom>
            <a:noFill/>
          </p:spPr>
          <p:txBody>
            <a:bodyPr wrap="none" rtlCol="0">
              <a:spAutoFit/>
            </a:bodyPr>
            <a:lstStyle/>
            <a:p>
              <a:r>
                <a:rPr lang="en-US" dirty="0">
                  <a:solidFill>
                    <a:srgbClr val="C00000"/>
                  </a:solidFill>
                </a:rPr>
                <a:t>Forward pass</a:t>
              </a:r>
              <a:endParaRPr lang="en-US" dirty="0">
                <a:solidFill>
                  <a:srgbClr val="C00000"/>
                </a:solidFill>
              </a:endParaRPr>
            </a:p>
          </p:txBody>
        </p:sp>
      </p:grpSp>
      <p:grpSp>
        <p:nvGrpSpPr>
          <p:cNvPr id="19" name="Group 18"/>
          <p:cNvGrpSpPr/>
          <p:nvPr/>
        </p:nvGrpSpPr>
        <p:grpSpPr>
          <a:xfrm>
            <a:off x="7085936" y="2546994"/>
            <a:ext cx="1217513" cy="799927"/>
            <a:chOff x="7086600" y="2153265"/>
            <a:chExt cx="1217513" cy="799927"/>
          </a:xfrm>
        </p:grpSpPr>
        <p:sp>
          <p:nvSpPr>
            <p:cNvPr id="59" name="Up Arrow 58"/>
            <p:cNvSpPr/>
            <p:nvPr/>
          </p:nvSpPr>
          <p:spPr bwMode="auto">
            <a:xfrm rot="10800000">
              <a:off x="7489410" y="2503314"/>
              <a:ext cx="457200" cy="449878"/>
            </a:xfrm>
            <a:prstGeom prst="up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spAutoFit/>
            </a:bodyPr>
            <a:lstStyle/>
            <a:p>
              <a:pPr defTabSz="914400" fontAlgn="base">
                <a:spcBef>
                  <a:spcPct val="0"/>
                </a:spcBef>
                <a:spcAft>
                  <a:spcPct val="0"/>
                </a:spcAft>
              </a:pPr>
              <a:endParaRPr lang="en-US" sz="1600">
                <a:solidFill>
                  <a:srgbClr val="009900"/>
                </a:solidFill>
                <a:latin typeface="Tahoma" panose="020B0604030504040204" charset="0"/>
              </a:endParaRPr>
            </a:p>
          </p:txBody>
        </p:sp>
        <p:sp>
          <p:nvSpPr>
            <p:cNvPr id="5" name="TextBox 4"/>
            <p:cNvSpPr txBox="1"/>
            <p:nvPr/>
          </p:nvSpPr>
          <p:spPr>
            <a:xfrm>
              <a:off x="7086600" y="2153265"/>
              <a:ext cx="1217513" cy="300082"/>
            </a:xfrm>
            <a:prstGeom prst="rect">
              <a:avLst/>
            </a:prstGeom>
            <a:noFill/>
          </p:spPr>
          <p:txBody>
            <a:bodyPr wrap="none" rtlCol="0">
              <a:spAutoFit/>
            </a:bodyPr>
            <a:lstStyle/>
            <a:p>
              <a:r>
                <a:rPr lang="en-US" dirty="0">
                  <a:solidFill>
                    <a:srgbClr val="C00000"/>
                  </a:solidFill>
                </a:rPr>
                <a:t>Backward pass</a:t>
              </a:r>
              <a:endParaRPr lang="en-US" dirty="0">
                <a:solidFill>
                  <a:srgbClr val="C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11" grpId="0"/>
      <p:bldP spid="53" grpId="0"/>
      <p:bldP spid="7" grpId="0"/>
      <p:bldP spid="7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Intuition: Training a 2-layer network</a:t>
            </a:r>
            <a:endParaRPr lang="en-US" b="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97763" y="1143000"/>
                <a:ext cx="8229600" cy="4000500"/>
              </a:xfrm>
            </p:spPr>
            <p:txBody>
              <a:bodyPr>
                <a:normAutofit lnSpcReduction="10000"/>
              </a:bodyPr>
              <a:lstStyle/>
              <a:p>
                <a:r>
                  <a:rPr lang="en-US" dirty="0"/>
                  <a:t>For every training tuple </a:t>
                </a:r>
                <a14:m>
                  <m:oMath xmlns:m="http://schemas.openxmlformats.org/officeDocument/2006/math">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𝑥</m:t>
                    </m:r>
                    <m:r>
                      <a:rPr lang="en-US" b="0" i="1" dirty="0" smtClean="0">
                        <a:solidFill>
                          <a:srgbClr val="0000FF"/>
                        </a:solidFill>
                        <a:latin typeface="Cambria Math" panose="02040503050406030204" pitchFamily="18" charset="0"/>
                      </a:rPr>
                      <m:t>,</m:t>
                    </m:r>
                    <m:r>
                      <a:rPr lang="en-US" b="0" i="1" dirty="0" smtClean="0">
                        <a:solidFill>
                          <a:srgbClr val="0000FF"/>
                        </a:solidFill>
                        <a:latin typeface="Cambria Math" panose="02040503050406030204" pitchFamily="18" charset="0"/>
                      </a:rPr>
                      <m:t>𝑦</m:t>
                    </m:r>
                    <m:r>
                      <a:rPr lang="en-US" b="0" i="1" dirty="0" smtClean="0">
                        <a:solidFill>
                          <a:srgbClr val="0000FF"/>
                        </a:solidFill>
                        <a:latin typeface="Cambria Math" panose="02040503050406030204" pitchFamily="18" charset="0"/>
                      </a:rPr>
                      <m:t>)</m:t>
                    </m:r>
                  </m:oMath>
                </a14:m>
                <a:endParaRPr lang="en-US" dirty="0">
                  <a:solidFill>
                    <a:srgbClr val="0000FF"/>
                  </a:solidFill>
                </a:endParaRPr>
              </a:p>
              <a:p>
                <a:pPr lvl="1"/>
                <a:r>
                  <a:rPr lang="en-US" sz="2700" dirty="0"/>
                  <a:t>Run </a:t>
                </a:r>
                <a:r>
                  <a:rPr lang="en-US" sz="2700" i="1" dirty="0">
                    <a:solidFill>
                      <a:schemeClr val="accent1"/>
                    </a:solidFill>
                  </a:rPr>
                  <a:t>forward</a:t>
                </a:r>
                <a:r>
                  <a:rPr lang="en-US" sz="2700" dirty="0"/>
                  <a:t> computation to find our estimate </a:t>
                </a:r>
                <a14:m>
                  <m:oMath xmlns:m="http://schemas.openxmlformats.org/officeDocument/2006/math">
                    <m:acc>
                      <m:accPr>
                        <m:ctrlPr>
                          <a:rPr lang="en-US" sz="2700" i="1" dirty="0">
                            <a:solidFill>
                              <a:srgbClr val="0000FF"/>
                            </a:solidFill>
                            <a:latin typeface="Cambria Math" panose="02040503050406030204" pitchFamily="18" charset="0"/>
                          </a:rPr>
                        </m:ctrlPr>
                      </m:accPr>
                      <m:e>
                        <m:r>
                          <a:rPr lang="en-US" sz="2700" i="1" dirty="0">
                            <a:solidFill>
                              <a:srgbClr val="0000FF"/>
                            </a:solidFill>
                            <a:latin typeface="Cambria Math" panose="02040503050406030204" pitchFamily="18" charset="0"/>
                          </a:rPr>
                          <m:t>𝑦</m:t>
                        </m:r>
                      </m:e>
                    </m:acc>
                  </m:oMath>
                </a14:m>
                <a:endParaRPr lang="en-US" sz="2700" dirty="0"/>
              </a:p>
              <a:p>
                <a:pPr lvl="1"/>
                <a:r>
                  <a:rPr lang="en-US" sz="2700" dirty="0"/>
                  <a:t>Run </a:t>
                </a:r>
                <a:r>
                  <a:rPr lang="en-US" sz="2700" i="1" dirty="0">
                    <a:solidFill>
                      <a:schemeClr val="accent1"/>
                    </a:solidFill>
                  </a:rPr>
                  <a:t>backward</a:t>
                </a:r>
                <a:r>
                  <a:rPr lang="en-US" sz="2700" dirty="0"/>
                  <a:t> computation to update weights: </a:t>
                </a:r>
                <a:endParaRPr lang="en-US" sz="2700" dirty="0"/>
              </a:p>
              <a:p>
                <a:pPr lvl="2"/>
                <a:r>
                  <a:rPr lang="en-US" sz="2300" dirty="0"/>
                  <a:t>For every output node</a:t>
                </a:r>
                <a:endParaRPr lang="en-US" sz="2300" dirty="0"/>
              </a:p>
              <a:p>
                <a:pPr marL="954405" lvl="3" indent="-262890"/>
                <a:r>
                  <a:rPr lang="en-US" sz="2000" dirty="0"/>
                  <a:t>Compute loss </a:t>
                </a:r>
                <a14:m>
                  <m:oMath xmlns:m="http://schemas.openxmlformats.org/officeDocument/2006/math">
                    <m:r>
                      <a:rPr lang="en-US" sz="2000" i="1" dirty="0">
                        <a:solidFill>
                          <a:srgbClr val="0000FF"/>
                        </a:solidFill>
                        <a:latin typeface="Cambria Math" panose="02040503050406030204" pitchFamily="18" charset="0"/>
                        <a:ea typeface="Cambria Math" panose="02040503050406030204" pitchFamily="18" charset="0"/>
                      </a:rPr>
                      <m:t>𝐿</m:t>
                    </m:r>
                    <m:r>
                      <a:rPr lang="en-US" sz="2000" i="1" dirty="0">
                        <a:solidFill>
                          <a:srgbClr val="0000FF"/>
                        </a:solidFill>
                        <a:latin typeface="Cambria Math" panose="02040503050406030204" pitchFamily="18" charset="0"/>
                        <a:ea typeface="Cambria Math" panose="02040503050406030204" pitchFamily="18" charset="0"/>
                      </a:rPr>
                      <m:t> </m:t>
                    </m:r>
                  </m:oMath>
                </a14:m>
                <a:r>
                  <a:rPr lang="en-US" sz="2000" dirty="0"/>
                  <a:t>between true </a:t>
                </a:r>
                <a14:m>
                  <m:oMath xmlns:m="http://schemas.openxmlformats.org/officeDocument/2006/math">
                    <m:r>
                      <a:rPr lang="en-US" sz="2000" i="1" dirty="0">
                        <a:solidFill>
                          <a:srgbClr val="0000FF"/>
                        </a:solidFill>
                        <a:latin typeface="Cambria Math" panose="02040503050406030204" pitchFamily="18" charset="0"/>
                      </a:rPr>
                      <m:t>𝑦</m:t>
                    </m:r>
                  </m:oMath>
                </a14:m>
                <a:r>
                  <a:rPr lang="en-US" sz="2000" dirty="0">
                    <a:solidFill>
                      <a:srgbClr val="0000FF"/>
                    </a:solidFill>
                  </a:rPr>
                  <a:t> </a:t>
                </a:r>
                <a:r>
                  <a:rPr lang="en-US" sz="2000" dirty="0"/>
                  <a:t>and the estimated </a:t>
                </a:r>
                <a14:m>
                  <m:oMath xmlns:m="http://schemas.openxmlformats.org/officeDocument/2006/math">
                    <m:acc>
                      <m:accPr>
                        <m:ctrlPr>
                          <a:rPr lang="en-US" sz="2000" i="1" dirty="0">
                            <a:solidFill>
                              <a:srgbClr val="0000FF"/>
                            </a:solidFill>
                            <a:latin typeface="Cambria Math" panose="02040503050406030204" pitchFamily="18" charset="0"/>
                          </a:rPr>
                        </m:ctrlPr>
                      </m:accPr>
                      <m:e>
                        <m:r>
                          <a:rPr lang="en-US" sz="2000" i="1" dirty="0">
                            <a:solidFill>
                              <a:srgbClr val="0000FF"/>
                            </a:solidFill>
                            <a:latin typeface="Cambria Math" panose="02040503050406030204" pitchFamily="18" charset="0"/>
                          </a:rPr>
                          <m:t>𝑦</m:t>
                        </m:r>
                      </m:e>
                    </m:acc>
                  </m:oMath>
                </a14:m>
                <a:endParaRPr lang="en-US" sz="2000" dirty="0"/>
              </a:p>
              <a:p>
                <a:pPr marL="954405" lvl="3" indent="-262890"/>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hidden layer to the output layer</a:t>
                </a:r>
                <a:endParaRPr lang="en-US" sz="2000" dirty="0"/>
              </a:p>
              <a:p>
                <a:pPr marL="1144270" lvl="4" indent="-304800"/>
                <a:r>
                  <a:rPr lang="en-US" sz="1900" dirty="0"/>
                  <a:t>Update the weight</a:t>
                </a:r>
                <a:endParaRPr lang="en-US" sz="1900" dirty="0"/>
              </a:p>
              <a:p>
                <a:pPr lvl="2"/>
                <a:r>
                  <a:rPr lang="en-US" sz="2300" dirty="0"/>
                  <a:t>For every hidden node</a:t>
                </a:r>
                <a:endParaRPr lang="en-US" sz="2300" dirty="0"/>
              </a:p>
              <a:p>
                <a:pPr marL="954405" lvl="3" indent="-262890"/>
                <a:r>
                  <a:rPr lang="en-US" sz="2000" dirty="0"/>
                  <a:t>Assess how much blame it deserves for the current answer</a:t>
                </a:r>
                <a:endParaRPr lang="en-US" sz="2000" dirty="0"/>
              </a:p>
              <a:p>
                <a:pPr marL="954405" lvl="3" indent="-262890"/>
                <a:r>
                  <a:rPr lang="en-US" sz="2000" dirty="0"/>
                  <a:t>For every weight </a:t>
                </a:r>
                <a14:m>
                  <m:oMath xmlns:m="http://schemas.openxmlformats.org/officeDocument/2006/math">
                    <m:r>
                      <a:rPr lang="en-US" sz="2000" i="1" dirty="0">
                        <a:solidFill>
                          <a:srgbClr val="0000FF"/>
                        </a:solidFill>
                        <a:latin typeface="Cambria Math" panose="02040503050406030204" pitchFamily="18" charset="0"/>
                      </a:rPr>
                      <m:t>𝑤</m:t>
                    </m:r>
                    <m:r>
                      <a:rPr lang="en-US" sz="2000" i="1" dirty="0">
                        <a:solidFill>
                          <a:srgbClr val="0000FF"/>
                        </a:solidFill>
                        <a:latin typeface="Cambria Math" panose="02040503050406030204" pitchFamily="18" charset="0"/>
                      </a:rPr>
                      <m:t> </m:t>
                    </m:r>
                  </m:oMath>
                </a14:m>
                <a:r>
                  <a:rPr lang="en-US" sz="2000" dirty="0"/>
                  <a:t>from input layer to the hidden layer</a:t>
                </a:r>
                <a:endParaRPr lang="en-US" sz="2000" dirty="0"/>
              </a:p>
              <a:p>
                <a:pPr marL="1144270" lvl="4" indent="-345440"/>
                <a:r>
                  <a:rPr lang="en-US" sz="1900" dirty="0"/>
                  <a:t>Update the weight</a:t>
                </a:r>
                <a:endParaRPr lang="en-US" sz="190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97763" y="1143000"/>
                <a:ext cx="8229600" cy="4000500"/>
              </a:xfrm>
              <a:blipFill rotWithShape="1">
                <a:blip r:embed="rId1"/>
                <a:stretch>
                  <a:fillRect l="-6" t="-714" r="6"/>
                </a:stretch>
              </a:blipFill>
            </p:spPr>
            <p:txBody>
              <a:bodyPr/>
              <a:lstStyle/>
              <a:p>
                <a:r>
                  <a:rPr lang="en-GB" altLang="en-US">
                    <a:noFill/>
                  </a:rPr>
                  <a:t> </a:t>
                </a:r>
              </a:p>
            </p:txBody>
          </p:sp>
        </mc:Fallback>
      </mc:AlternateContent>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8435340" cy="680397"/>
          </a:xfrm>
        </p:spPr>
        <p:txBody>
          <a:bodyPr>
            <a:normAutofit/>
          </a:bodyPr>
          <a:lstStyle/>
          <a:p>
            <a:r>
              <a:rPr lang="en-US" sz="3000" dirty="0"/>
              <a:t>Reminder: Loss Function for binary logistic regression</a:t>
            </a:r>
            <a:endParaRPr lang="en-US" sz="3000" dirty="0"/>
          </a:p>
        </p:txBody>
      </p:sp>
      <p:sp>
        <p:nvSpPr>
          <p:cNvPr id="3" name="Content Placeholder 2"/>
          <p:cNvSpPr>
            <a:spLocks noGrp="1"/>
          </p:cNvSpPr>
          <p:nvPr>
            <p:ph idx="1"/>
          </p:nvPr>
        </p:nvSpPr>
        <p:spPr/>
        <p:txBody>
          <a:bodyPr/>
          <a:lstStyle/>
          <a:p>
            <a:r>
              <a:rPr lang="en-US" dirty="0"/>
              <a:t>A measure for how far off the current answer is to the right answer</a:t>
            </a:r>
            <a:endParaRPr lang="en-US" dirty="0"/>
          </a:p>
          <a:p>
            <a:r>
              <a:rPr lang="en-US" dirty="0"/>
              <a:t>Cross entropy loss for logistic regression:</a:t>
            </a:r>
            <a:endParaRPr lang="en-US" dirty="0"/>
          </a:p>
          <a:p>
            <a:pPr marL="457200" lvl="1" indent="0">
              <a:buNone/>
            </a:pPr>
            <a:endParaRPr lang="en-US" dirty="0"/>
          </a:p>
          <a:p>
            <a:pPr marL="457200" lvl="1" indent="0">
              <a:buNone/>
            </a:pP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stretch>
            <a:fillRect/>
          </a:stretch>
        </p:blipFill>
        <p:spPr>
          <a:xfrm>
            <a:off x="819548" y="2693094"/>
            <a:ext cx="6563616" cy="443114"/>
          </a:xfrm>
          <a:prstGeom prst="rect">
            <a:avLst/>
          </a:prstGeom>
        </p:spPr>
      </p:pic>
      <p:pic>
        <p:nvPicPr>
          <p:cNvPr id="8" name="Picture 7"/>
          <p:cNvPicPr>
            <a:picLocks noChangeAspect="1"/>
          </p:cNvPicPr>
          <p:nvPr/>
        </p:nvPicPr>
        <p:blipFill rotWithShape="1">
          <a:blip r:embed="rId2"/>
          <a:srcRect l="15022"/>
          <a:stretch>
            <a:fillRect/>
          </a:stretch>
        </p:blipFill>
        <p:spPr>
          <a:xfrm>
            <a:off x="1828801" y="3430804"/>
            <a:ext cx="6142427" cy="4431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978140" cy="680397"/>
          </a:xfrm>
        </p:spPr>
        <p:txBody>
          <a:bodyPr>
            <a:normAutofit fontScale="90000"/>
          </a:bodyPr>
          <a:lstStyle/>
          <a:p>
            <a:r>
              <a:rPr lang="en-US" dirty="0"/>
              <a:t>Reminder: gradient descent for weight updates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22962" y="1200150"/>
                <a:ext cx="8092439" cy="3943350"/>
              </a:xfrm>
            </p:spPr>
            <p:txBody>
              <a:bodyPr>
                <a:normAutofit/>
              </a:bodyPr>
              <a:lstStyle/>
              <a:p>
                <a:r>
                  <a:rPr lang="en-US" dirty="0"/>
                  <a:t>Use the derivative of the loss function with respect to weights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𝑑𝑤</m:t>
                        </m:r>
                      </m:den>
                    </m:f>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t>
                </a:r>
                <a:endParaRPr lang="en-US" dirty="0"/>
              </a:p>
              <a:p>
                <a:r>
                  <a:rPr lang="en-US" dirty="0"/>
                  <a:t>To tell us how to adjust weights for each training item </a:t>
                </a:r>
                <a:endParaRPr lang="en-US" dirty="0"/>
              </a:p>
              <a:p>
                <a:pPr lvl="1"/>
                <a:r>
                  <a:rPr lang="en-US" dirty="0"/>
                  <a:t>Move them in the opposite </a:t>
                </a:r>
                <a:r>
                  <a:rPr lang="en-US" b="1" dirty="0"/>
                  <a:t>direction </a:t>
                </a:r>
                <a:r>
                  <a:rPr lang="en-US" dirty="0"/>
                  <a:t>of the gradient</a:t>
                </a:r>
                <a:endParaRPr lang="en-US" dirty="0"/>
              </a:p>
              <a:p>
                <a:pPr lvl="1"/>
                <a:endParaRPr lang="en-US" dirty="0"/>
              </a:p>
              <a:p>
                <a:pPr lvl="1"/>
                <a:endParaRPr lang="en-US" dirty="0"/>
              </a:p>
              <a:p>
                <a:pPr lvl="1"/>
                <a:r>
                  <a:rPr lang="en-US" dirty="0"/>
                  <a:t>For logistic regression</a:t>
                </a:r>
                <a:endParaRPr lang="el-GR"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822962" y="1200150"/>
                <a:ext cx="8092439" cy="3943350"/>
              </a:xfrm>
              <a:blipFill rotWithShape="1">
                <a:blip r:embed="rId1"/>
                <a:stretch>
                  <a:fillRect/>
                </a:stretch>
              </a:blipFill>
            </p:spPr>
            <p:txBody>
              <a:bodyPr/>
              <a:lstStyle/>
              <a:p>
                <a:r>
                  <a:rPr lang="en-GB" altLang="en-US">
                    <a:noFill/>
                  </a:rPr>
                  <a:t> </a:t>
                </a:r>
              </a:p>
            </p:txBody>
          </p:sp>
        </mc:Fallback>
      </mc:AlternateContent>
      <p:pic>
        <p:nvPicPr>
          <p:cNvPr id="5" name="Picture 4"/>
          <p:cNvPicPr>
            <a:picLocks noChangeAspect="1"/>
          </p:cNvPicPr>
          <p:nvPr/>
        </p:nvPicPr>
        <p:blipFill>
          <a:blip r:embed="rId2"/>
          <a:srcRect/>
          <a:stretch>
            <a:fillRect/>
          </a:stretch>
        </p:blipFill>
        <p:spPr>
          <a:xfrm>
            <a:off x="1828800" y="3156472"/>
            <a:ext cx="4842016" cy="890930"/>
          </a:xfrm>
          <a:prstGeom prst="rect">
            <a:avLst/>
          </a:prstGeom>
        </p:spPr>
      </p:pic>
      <p:pic>
        <p:nvPicPr>
          <p:cNvPr id="7" name="Picture 6"/>
          <p:cNvPicPr>
            <a:picLocks noChangeAspect="1"/>
          </p:cNvPicPr>
          <p:nvPr/>
        </p:nvPicPr>
        <p:blipFill>
          <a:blip r:embed="rId3"/>
          <a:stretch>
            <a:fillRect/>
          </a:stretch>
        </p:blipFill>
        <p:spPr>
          <a:xfrm>
            <a:off x="2201933" y="4324350"/>
            <a:ext cx="4095750" cy="8191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Where did that derivative come from?</a:t>
            </a:r>
            <a:endParaRPr lang="en-US" b="0" dirty="0"/>
          </a:p>
        </p:txBody>
      </p:sp>
      <p:sp>
        <p:nvSpPr>
          <p:cNvPr id="3" name="Content Placeholder 2"/>
          <p:cNvSpPr>
            <a:spLocks noGrp="1"/>
          </p:cNvSpPr>
          <p:nvPr>
            <p:ph idx="1"/>
          </p:nvPr>
        </p:nvSpPr>
        <p:spPr>
          <a:xfrm>
            <a:off x="822962" y="1028700"/>
            <a:ext cx="8263889" cy="3600450"/>
          </a:xfrm>
        </p:spPr>
        <p:txBody>
          <a:bodyPr/>
          <a:lstStyle/>
          <a:p>
            <a:r>
              <a:rPr lang="en-US" dirty="0"/>
              <a:t>Using the chain rule!   </a:t>
            </a:r>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t>
            </a:r>
            <a:endParaRPr lang="en-US" dirty="0"/>
          </a:p>
          <a:p>
            <a:r>
              <a:rPr lang="en-US" dirty="0"/>
              <a:t>Intuition (see the text for details)</a:t>
            </a:r>
            <a:endParaRPr lang="en-US"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06167" y="2190752"/>
            <a:ext cx="2400617" cy="2455177"/>
          </a:xfrm>
          <a:prstGeom prst="rect">
            <a:avLst/>
          </a:prstGeom>
        </p:spPr>
      </p:pic>
      <p:sp>
        <p:nvSpPr>
          <p:cNvPr id="4" name="TextBox 3"/>
          <p:cNvSpPr txBox="1"/>
          <p:nvPr/>
        </p:nvSpPr>
        <p:spPr>
          <a:xfrm>
            <a:off x="3886202" y="2886077"/>
            <a:ext cx="2196692" cy="369332"/>
          </a:xfrm>
          <a:prstGeom prst="rect">
            <a:avLst/>
          </a:prstGeom>
          <a:noFill/>
        </p:spPr>
        <p:txBody>
          <a:bodyPr wrap="none" rtlCol="0">
            <a:spAutoFit/>
          </a:bodyPr>
          <a:lstStyle/>
          <a:p>
            <a:r>
              <a:rPr lang="en-US" sz="1800" dirty="0"/>
              <a:t>Derivative of the Loss</a:t>
            </a:r>
            <a:endParaRPr lang="en-US" sz="1800" dirty="0"/>
          </a:p>
        </p:txBody>
      </p:sp>
      <p:sp>
        <p:nvSpPr>
          <p:cNvPr id="10" name="TextBox 9"/>
          <p:cNvSpPr txBox="1"/>
          <p:nvPr/>
        </p:nvSpPr>
        <p:spPr>
          <a:xfrm>
            <a:off x="4267202" y="2423508"/>
            <a:ext cx="2741007" cy="369332"/>
          </a:xfrm>
          <a:prstGeom prst="rect">
            <a:avLst/>
          </a:prstGeom>
          <a:noFill/>
        </p:spPr>
        <p:txBody>
          <a:bodyPr wrap="none" rtlCol="0">
            <a:spAutoFit/>
          </a:bodyPr>
          <a:lstStyle/>
          <a:p>
            <a:r>
              <a:rPr lang="en-US" sz="1800" dirty="0"/>
              <a:t>Derivative of the Activation</a:t>
            </a:r>
            <a:endParaRPr lang="en-US" sz="1800" dirty="0"/>
          </a:p>
        </p:txBody>
      </p:sp>
      <p:sp>
        <p:nvSpPr>
          <p:cNvPr id="11" name="TextBox 10"/>
          <p:cNvSpPr txBox="1"/>
          <p:nvPr/>
        </p:nvSpPr>
        <p:spPr>
          <a:xfrm>
            <a:off x="4926990" y="2021475"/>
            <a:ext cx="3118161" cy="369332"/>
          </a:xfrm>
          <a:prstGeom prst="rect">
            <a:avLst/>
          </a:prstGeom>
          <a:noFill/>
        </p:spPr>
        <p:txBody>
          <a:bodyPr wrap="none" rtlCol="0">
            <a:spAutoFit/>
          </a:bodyPr>
          <a:lstStyle/>
          <a:p>
            <a:r>
              <a:rPr lang="en-US" sz="1800" dirty="0"/>
              <a:t>Derivative of the weighted sum</a:t>
            </a:r>
            <a:endParaRPr lang="en-US" sz="1800" dirty="0"/>
          </a:p>
        </p:txBody>
      </p:sp>
      <mc:AlternateContent xmlns:mc="http://schemas.openxmlformats.org/markup-compatibility/2006">
        <mc:Choice xmlns:a14="http://schemas.microsoft.com/office/drawing/2010/main" Requires="a14">
          <p:sp>
            <p:nvSpPr>
              <p:cNvPr id="5" name="TextBox 4"/>
              <p:cNvSpPr txBox="1"/>
              <p:nvPr/>
            </p:nvSpPr>
            <p:spPr>
              <a:xfrm>
                <a:off x="3962400" y="3464397"/>
                <a:ext cx="2883033" cy="886718"/>
              </a:xfrm>
              <a:prstGeom prst="rect">
                <a:avLst/>
              </a:prstGeom>
              <a:noFill/>
            </p:spPr>
            <p:txBody>
              <a:bodyPr wrap="none" lIns="0" tIns="0" rIns="0" bIns="0" rtlCol="0">
                <a:spAutoFit/>
              </a:bodyPr>
              <a:lstStyle/>
              <a:p>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sSub>
                          <m:sSubPr>
                            <m:ctrlPr>
                              <a:rPr lang="en-US" sz="360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𝑤</m:t>
                            </m:r>
                          </m:e>
                          <m:sub>
                            <m:r>
                              <a:rPr lang="en-US" sz="3600" b="0" i="1" smtClean="0">
                                <a:latin typeface="Cambria Math" panose="02040503050406030204" pitchFamily="18" charset="0"/>
                                <a:ea typeface="Cambria Math" panose="02040503050406030204" pitchFamily="18" charset="0"/>
                              </a:rPr>
                              <m:t>𝑖</m:t>
                            </m:r>
                          </m:sub>
                        </m:sSub>
                      </m:den>
                    </m:f>
                    <m:r>
                      <a:rPr lang="en-US" sz="3600" i="1" smtClean="0">
                        <a:latin typeface="Cambria Math" panose="02040503050406030204" pitchFamily="18" charset="0"/>
                        <a:ea typeface="Cambria Math" panose="02040503050406030204" pitchFamily="18" charset="0"/>
                      </a:rPr>
                      <m:t>=</m:t>
                    </m:r>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i="1">
                            <a:latin typeface="Cambria Math" panose="02040503050406030204" pitchFamily="18" charset="0"/>
                            <a:ea typeface="Cambria Math" panose="02040503050406030204" pitchFamily="18" charset="0"/>
                          </a:rPr>
                          <m:t>𝐿</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𝑦</m:t>
                        </m:r>
                      </m:num>
                      <m:den>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den>
                    </m:f>
                  </m:oMath>
                </a14:m>
                <a:r>
                  <a:rPr lang="en-US" sz="3600" dirty="0">
                    <a:latin typeface="Cambria Math" panose="02040503050406030204" pitchFamily="18" charset="0"/>
                    <a:ea typeface="Cambria Math" panose="02040503050406030204" pitchFamily="18" charset="0"/>
                  </a:rPr>
                  <a:t> </a:t>
                </a:r>
                <a14:m>
                  <m:oMath xmlns:m="http://schemas.openxmlformats.org/officeDocument/2006/math">
                    <m:f>
                      <m:fPr>
                        <m:ctrlPr>
                          <a:rPr lang="en-US" sz="3600" i="1">
                            <a:latin typeface="Cambria Math" panose="02040503050406030204" pitchFamily="18" charset="0"/>
                            <a:ea typeface="Cambria Math" panose="02040503050406030204" pitchFamily="18" charset="0"/>
                          </a:rPr>
                        </m:ctrlPr>
                      </m:fPr>
                      <m:num>
                        <m:r>
                          <a:rPr lang="en-US" sz="3600" i="1">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𝑧</m:t>
                        </m:r>
                      </m:num>
                      <m:den>
                        <m:r>
                          <a:rPr lang="en-US" sz="3600" i="1">
                            <a:latin typeface="Cambria Math" panose="02040503050406030204" pitchFamily="18" charset="0"/>
                            <a:ea typeface="Cambria Math" panose="02040503050406030204" pitchFamily="18" charset="0"/>
                          </a:rPr>
                          <m:t>𝜕</m:t>
                        </m:r>
                        <m:sSub>
                          <m:sSubPr>
                            <m:ctrlPr>
                              <a:rPr lang="en-US" sz="3600" i="1">
                                <a:latin typeface="Cambria Math" panose="02040503050406030204" pitchFamily="18" charset="0"/>
                                <a:ea typeface="Cambria Math" panose="02040503050406030204" pitchFamily="18" charset="0"/>
                              </a:rPr>
                            </m:ctrlPr>
                          </m:sSubPr>
                          <m:e>
                            <m:r>
                              <a:rPr lang="en-US" sz="3600" i="1">
                                <a:latin typeface="Cambria Math" panose="02040503050406030204" pitchFamily="18" charset="0"/>
                                <a:ea typeface="Cambria Math" panose="02040503050406030204" pitchFamily="18" charset="0"/>
                              </a:rPr>
                              <m:t>𝑤</m:t>
                            </m:r>
                          </m:e>
                          <m:sub>
                            <m:r>
                              <a:rPr lang="en-US" sz="3600" i="1">
                                <a:latin typeface="Cambria Math" panose="02040503050406030204" pitchFamily="18" charset="0"/>
                                <a:ea typeface="Cambria Math" panose="02040503050406030204" pitchFamily="18" charset="0"/>
                              </a:rPr>
                              <m:t>𝑖</m:t>
                            </m:r>
                          </m:sub>
                        </m:sSub>
                      </m:den>
                    </m:f>
                  </m:oMath>
                </a14:m>
                <a:endParaRPr lang="en-US" sz="3600" dirty="0">
                  <a:latin typeface="Cambria Math" panose="02040503050406030204" pitchFamily="18" charset="0"/>
                  <a:ea typeface="Cambria Math" panose="02040503050406030204" pitchFamily="18" charset="0"/>
                </a:endParaRPr>
              </a:p>
            </p:txBody>
          </p:sp>
        </mc:Choice>
        <mc:Fallback>
          <p:sp>
            <p:nvSpPr>
              <p:cNvPr id="5" name="TextBox 4"/>
              <p:cNvSpPr txBox="1">
                <a:spLocks noRot="1" noChangeAspect="1" noMove="1" noResize="1" noEditPoints="1" noAdjustHandles="1" noChangeArrowheads="1" noChangeShapeType="1" noTextEdit="1"/>
              </p:cNvSpPr>
              <p:nvPr/>
            </p:nvSpPr>
            <p:spPr>
              <a:xfrm>
                <a:off x="3962400" y="3464397"/>
                <a:ext cx="2883033" cy="886718"/>
              </a:xfrm>
              <a:prstGeom prst="rect">
                <a:avLst/>
              </a:prstGeom>
              <a:blipFill rotWithShape="1">
                <a:blip r:embed="rId2"/>
                <a:stretch>
                  <a:fillRect t="-53" r="5" b="-8511"/>
                </a:stretch>
              </a:blipFill>
            </p:spPr>
            <p:txBody>
              <a:bodyPr/>
              <a:lstStyle/>
              <a:p>
                <a:r>
                  <a:rPr lang="en-GB" altLang="en-US">
                    <a:noFill/>
                  </a:rPr>
                  <a:t> </a:t>
                </a:r>
              </a:p>
            </p:txBody>
          </p:sp>
        </mc:Fallback>
      </mc:AlternateContent>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535" y="977535"/>
            <a:ext cx="2205225" cy="801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10" grpId="0"/>
      <p:bldP spid="11"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2" y="320572"/>
            <a:ext cx="8016240" cy="680397"/>
          </a:xfrm>
        </p:spPr>
        <p:txBody>
          <a:bodyPr>
            <a:normAutofit fontScale="90000"/>
          </a:bodyPr>
          <a:lstStyle/>
          <a:p>
            <a:r>
              <a:rPr lang="en-US" dirty="0"/>
              <a:t>How can I find that gradient for every weight in the network?</a:t>
            </a:r>
            <a:endParaRPr lang="en-US" b="0" dirty="0"/>
          </a:p>
        </p:txBody>
      </p:sp>
      <p:sp>
        <p:nvSpPr>
          <p:cNvPr id="3" name="Content Placeholder 2"/>
          <p:cNvSpPr>
            <a:spLocks noGrp="1"/>
          </p:cNvSpPr>
          <p:nvPr>
            <p:ph idx="1"/>
          </p:nvPr>
        </p:nvSpPr>
        <p:spPr>
          <a:xfrm>
            <a:off x="822962" y="1276351"/>
            <a:ext cx="8149589" cy="3568490"/>
          </a:xfrm>
        </p:spPr>
        <p:txBody>
          <a:bodyPr>
            <a:normAutofit/>
          </a:bodyPr>
          <a:lstStyle/>
          <a:p>
            <a:r>
              <a:rPr lang="en-US" dirty="0"/>
              <a:t>These derivatives on the prior slide only give the updates for one weight layer: the last one! </a:t>
            </a:r>
            <a:endParaRPr lang="en-US" dirty="0"/>
          </a:p>
          <a:p>
            <a:r>
              <a:rPr lang="en-US" dirty="0"/>
              <a:t>What about deeper networks?</a:t>
            </a:r>
            <a:endParaRPr lang="en-US" dirty="0"/>
          </a:p>
          <a:p>
            <a:pPr marL="428625" indent="-428625">
              <a:buFont typeface="Arial" panose="020B0604020202020204" pitchFamily="34" charset="0"/>
              <a:buChar char="•"/>
            </a:pPr>
            <a:r>
              <a:rPr lang="en-US" dirty="0"/>
              <a:t>Lots of layers, different activation functions?</a:t>
            </a:r>
            <a:endParaRPr lang="en-US" dirty="0"/>
          </a:p>
          <a:p>
            <a:r>
              <a:rPr lang="en-US" dirty="0"/>
              <a:t>Solution in the next lecture:</a:t>
            </a:r>
            <a:endParaRPr lang="en-US" dirty="0"/>
          </a:p>
          <a:p>
            <a:pPr marL="457200" indent="-457200">
              <a:buFont typeface="Arial" panose="020B0604020202020204" pitchFamily="34" charset="0"/>
              <a:buChar char="•"/>
            </a:pPr>
            <a:r>
              <a:rPr lang="en-US" dirty="0"/>
              <a:t>Even more use of the chain rule!! </a:t>
            </a:r>
            <a:endParaRPr lang="en-US" dirty="0"/>
          </a:p>
          <a:p>
            <a:pPr marL="428625" indent="-428625">
              <a:buFont typeface="Arial" panose="020B0604020202020204" pitchFamily="34" charset="0"/>
              <a:buChar char="•"/>
            </a:pPr>
            <a:r>
              <a:rPr lang="en-US" dirty="0"/>
              <a:t>Computation graphs and backward differentiation!</a:t>
            </a:r>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Training Neural Nets: Overview</a:t>
            </a:r>
            <a:endParaRPr lang="en-US" sz="3000" dirty="0">
              <a:solidFill>
                <a:schemeClr val="tx2"/>
              </a:solidFil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Non-Linear Activation Functions</a:t>
            </a:r>
            <a:endParaRPr lang="en-US" b="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2691304" y="1600201"/>
            <a:ext cx="6052646" cy="2724929"/>
          </a:xfrm>
          <a:prstGeom prst="rect">
            <a:avLst/>
          </a:prstGeom>
        </p:spPr>
      </p:pic>
      <p:sp>
        <p:nvSpPr>
          <p:cNvPr id="8" name="TextBox 7"/>
          <p:cNvSpPr txBox="1"/>
          <p:nvPr/>
        </p:nvSpPr>
        <p:spPr>
          <a:xfrm>
            <a:off x="610619" y="2283811"/>
            <a:ext cx="1518364" cy="584775"/>
          </a:xfrm>
          <a:prstGeom prst="rect">
            <a:avLst/>
          </a:prstGeom>
          <a:noFill/>
        </p:spPr>
        <p:txBody>
          <a:bodyPr wrap="none" rtlCol="0">
            <a:spAutoFit/>
          </a:bodyPr>
          <a:lstStyle/>
          <a:p>
            <a:r>
              <a:rPr lang="en-US" sz="3200" dirty="0">
                <a:solidFill>
                  <a:srgbClr val="981535"/>
                </a:solidFill>
              </a:rPr>
              <a:t>Sigmoid</a:t>
            </a:r>
            <a:endParaRPr lang="en-US" sz="3200" dirty="0">
              <a:solidFill>
                <a:srgbClr val="981535"/>
              </a:solidFill>
            </a:endParaRPr>
          </a:p>
        </p:txBody>
      </p:sp>
      <p:sp>
        <p:nvSpPr>
          <p:cNvPr id="3" name="TextBox 2"/>
          <p:cNvSpPr txBox="1"/>
          <p:nvPr/>
        </p:nvSpPr>
        <p:spPr>
          <a:xfrm>
            <a:off x="840355" y="1020951"/>
            <a:ext cx="6915163" cy="461665"/>
          </a:xfrm>
          <a:prstGeom prst="rect">
            <a:avLst/>
          </a:prstGeom>
          <a:noFill/>
        </p:spPr>
        <p:txBody>
          <a:bodyPr wrap="none" rtlCol="0">
            <a:spAutoFit/>
          </a:bodyPr>
          <a:lstStyle/>
          <a:p>
            <a:r>
              <a:rPr lang="en-US" sz="2400" dirty="0"/>
              <a:t>We're already seen the sigmoid for logistic regression:</a:t>
            </a:r>
            <a:endParaRPr lang="en-US" sz="2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1" y="2845553"/>
            <a:ext cx="2221130" cy="70426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endParaRPr lang="en-US" sz="3000" dirty="0">
              <a:solidFill>
                <a:schemeClr val="tx2"/>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Why Computation Graphs</a:t>
            </a:r>
            <a:endParaRPr lang="en-US" b="0" dirty="0"/>
          </a:p>
        </p:txBody>
      </p:sp>
      <p:sp>
        <p:nvSpPr>
          <p:cNvPr id="3" name="Content Placeholder 2"/>
          <p:cNvSpPr>
            <a:spLocks noGrp="1"/>
          </p:cNvSpPr>
          <p:nvPr>
            <p:ph idx="1"/>
          </p:nvPr>
        </p:nvSpPr>
        <p:spPr>
          <a:xfrm>
            <a:off x="822960" y="914400"/>
            <a:ext cx="7863840" cy="3638550"/>
          </a:xfrm>
        </p:spPr>
        <p:txBody>
          <a:bodyPr>
            <a:normAutofit/>
          </a:bodyPr>
          <a:lstStyle/>
          <a:p>
            <a:r>
              <a:rPr lang="en-US" dirty="0"/>
              <a:t>For training, we need the derivative of the loss with respect to each weight in every layer of the network </a:t>
            </a:r>
            <a:endParaRPr lang="en-US" dirty="0"/>
          </a:p>
          <a:p>
            <a:pPr marL="428625" indent="-428625">
              <a:buFont typeface="Arial" panose="020B0604020202020204" pitchFamily="34" charset="0"/>
              <a:buChar char="•"/>
            </a:pPr>
            <a:r>
              <a:rPr lang="en-US" sz="2600" dirty="0"/>
              <a:t>But the loss is computed only at the very end of the network! </a:t>
            </a:r>
            <a:endParaRPr lang="en-US" sz="2600" dirty="0"/>
          </a:p>
          <a:p>
            <a:r>
              <a:rPr lang="en-US" dirty="0"/>
              <a:t>Solution: </a:t>
            </a:r>
            <a:r>
              <a:rPr lang="en-US" b="1" dirty="0"/>
              <a:t>error backpropagation </a:t>
            </a:r>
            <a:r>
              <a:rPr lang="en-US" sz="1600" dirty="0"/>
              <a:t>(</a:t>
            </a:r>
            <a:r>
              <a:rPr lang="en-US" sz="1600" dirty="0" err="1"/>
              <a:t>Rumelhart</a:t>
            </a:r>
            <a:r>
              <a:rPr lang="en-US" sz="1600" dirty="0"/>
              <a:t>, Hinton, Williams, 1986) </a:t>
            </a:r>
            <a:endParaRPr lang="en-US" sz="1600" dirty="0"/>
          </a:p>
          <a:p>
            <a:pPr marL="428625" indent="-428625">
              <a:buFont typeface="Arial" panose="020B0604020202020204" pitchFamily="34" charset="0"/>
              <a:buChar char="•"/>
            </a:pPr>
            <a:r>
              <a:rPr lang="en-US" sz="2600" b="1" dirty="0"/>
              <a:t>Backprop</a:t>
            </a:r>
            <a:r>
              <a:rPr lang="en-US" sz="2600" dirty="0"/>
              <a:t> is a special case of </a:t>
            </a:r>
            <a:r>
              <a:rPr lang="en-US" sz="2600" b="1" dirty="0"/>
              <a:t>backward differentiation</a:t>
            </a:r>
            <a:endParaRPr lang="en-US" sz="2600" dirty="0"/>
          </a:p>
          <a:p>
            <a:pPr marL="428625" indent="-428625">
              <a:buFont typeface="Arial" panose="020B0604020202020204" pitchFamily="34" charset="0"/>
              <a:buChar char="•"/>
            </a:pPr>
            <a:r>
              <a:rPr lang="en-US" sz="2600" dirty="0"/>
              <a:t>Which relies on </a:t>
            </a:r>
            <a:r>
              <a:rPr lang="en-US" sz="2600" b="1" dirty="0"/>
              <a:t>computation graphs</a:t>
            </a:r>
            <a:r>
              <a:rPr lang="en-US" sz="2600" dirty="0"/>
              <a:t>. </a:t>
            </a:r>
            <a:endParaRPr lang="en-US" sz="260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Computation Graphs</a:t>
            </a:r>
            <a:endParaRPr lang="en-US" b="0" dirty="0"/>
          </a:p>
        </p:txBody>
      </p:sp>
      <p:sp>
        <p:nvSpPr>
          <p:cNvPr id="3" name="Content Placeholder 2"/>
          <p:cNvSpPr>
            <a:spLocks noGrp="1"/>
          </p:cNvSpPr>
          <p:nvPr>
            <p:ph idx="1"/>
          </p:nvPr>
        </p:nvSpPr>
        <p:spPr>
          <a:xfrm>
            <a:off x="971550" y="1657350"/>
            <a:ext cx="7315200" cy="3200400"/>
          </a:xfrm>
        </p:spPr>
        <p:txBody>
          <a:bodyPr>
            <a:normAutofit/>
          </a:bodyPr>
          <a:lstStyle/>
          <a:p>
            <a:pPr marL="0" indent="-257175"/>
            <a:r>
              <a:rPr lang="en-US" sz="3000" dirty="0"/>
              <a:t>A computation graph represents the process of computing a mathematical expression</a:t>
            </a:r>
            <a:endParaRPr lang="en-US" sz="3000" dirty="0"/>
          </a:p>
          <a:p>
            <a:pPr marL="150495" lvl="1"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 </a:t>
            </a:r>
            <a:endParaRPr lang="en-US" b="0" dirty="0"/>
          </a:p>
        </p:txBody>
      </p:sp>
      <p:pic>
        <p:nvPicPr>
          <p:cNvPr id="5" name="Content Placeholder 4"/>
          <p:cNvPicPr>
            <a:picLocks noGrp="1" noChangeAspect="1"/>
          </p:cNvPicPr>
          <p:nvPr>
            <p:ph idx="1"/>
          </p:nvPr>
        </p:nvPicPr>
        <p:blipFill>
          <a:blip r:embed="rId1"/>
          <a:stretch>
            <a:fillRect/>
          </a:stretch>
        </p:blipFill>
        <p:spPr>
          <a:xfrm>
            <a:off x="2800350" y="301459"/>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4572000" y="800101"/>
            <a:ext cx="1943100" cy="139018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1314451" y="2682046"/>
            <a:ext cx="6389711" cy="2341753"/>
          </a:xfrm>
          <a:prstGeom prst="rect">
            <a:avLst/>
          </a:prstGeom>
        </p:spPr>
      </p:pic>
      <p:sp>
        <p:nvSpPr>
          <p:cNvPr id="3" name="TextBox 2"/>
          <p:cNvSpPr txBox="1"/>
          <p:nvPr/>
        </p:nvSpPr>
        <p:spPr>
          <a:xfrm>
            <a:off x="1959972" y="1215361"/>
            <a:ext cx="2021451" cy="461665"/>
          </a:xfrm>
          <a:prstGeom prst="rect">
            <a:avLst/>
          </a:prstGeom>
          <a:noFill/>
        </p:spPr>
        <p:txBody>
          <a:bodyPr wrap="none" rtlCol="0">
            <a:spAutoFit/>
          </a:bodyPr>
          <a:lstStyle/>
          <a:p>
            <a:r>
              <a:rPr lang="en-US" sz="2400" dirty="0"/>
              <a:t>Computations: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 </a:t>
            </a:r>
            <a:endParaRPr lang="en-US" b="0" dirty="0"/>
          </a:p>
        </p:txBody>
      </p:sp>
      <p:pic>
        <p:nvPicPr>
          <p:cNvPr id="5" name="Content Placeholder 4"/>
          <p:cNvPicPr>
            <a:picLocks noGrp="1" noChangeAspect="1"/>
          </p:cNvPicPr>
          <p:nvPr>
            <p:ph idx="1"/>
          </p:nvPr>
        </p:nvPicPr>
        <p:blipFill>
          <a:blip r:embed="rId1"/>
          <a:stretch>
            <a:fillRect/>
          </a:stretch>
        </p:blipFill>
        <p:spPr>
          <a:xfrm>
            <a:off x="2800350" y="301459"/>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4572000" y="800099"/>
            <a:ext cx="1943100" cy="1390185"/>
          </a:xfrm>
          <a:prstGeom prst="rect">
            <a:avLst/>
          </a:prstGeom>
        </p:spPr>
      </p:pic>
      <p:pic>
        <p:nvPicPr>
          <p:cNvPr id="7" name="Picture 6"/>
          <p:cNvPicPr>
            <a:picLocks noChangeAspect="1"/>
          </p:cNvPicPr>
          <p:nvPr/>
        </p:nvPicPr>
        <p:blipFill>
          <a:blip r:embed="rId3"/>
          <a:stretch>
            <a:fillRect/>
          </a:stretch>
        </p:blipFill>
        <p:spPr>
          <a:xfrm>
            <a:off x="1074761" y="2286935"/>
            <a:ext cx="6629400" cy="2859125"/>
          </a:xfrm>
          <a:prstGeom prst="rect">
            <a:avLst/>
          </a:prstGeom>
        </p:spPr>
      </p:pic>
      <p:sp>
        <p:nvSpPr>
          <p:cNvPr id="3" name="TextBox 2"/>
          <p:cNvSpPr txBox="1"/>
          <p:nvPr/>
        </p:nvSpPr>
        <p:spPr>
          <a:xfrm>
            <a:off x="1943101" y="1218770"/>
            <a:ext cx="2021451" cy="461665"/>
          </a:xfrm>
          <a:prstGeom prst="rect">
            <a:avLst/>
          </a:prstGeom>
          <a:noFill/>
        </p:spPr>
        <p:txBody>
          <a:bodyPr wrap="none" rtlCol="0">
            <a:spAutoFit/>
          </a:bodyPr>
          <a:lstStyle/>
          <a:p>
            <a:r>
              <a:rPr lang="en-US" sz="2400" dirty="0"/>
              <a:t>Computations:</a:t>
            </a:r>
            <a:endParaRPr lang="en-US" sz="2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t>Backwards differentiation in computation graphs</a:t>
            </a:r>
            <a:endParaRPr lang="en-US" sz="3000" dirty="0"/>
          </a:p>
        </p:txBody>
      </p:sp>
      <p:sp>
        <p:nvSpPr>
          <p:cNvPr id="3" name="Content Placeholder 2"/>
          <p:cNvSpPr>
            <a:spLocks noGrp="1"/>
          </p:cNvSpPr>
          <p:nvPr>
            <p:ph idx="1"/>
          </p:nvPr>
        </p:nvSpPr>
        <p:spPr/>
        <p:txBody>
          <a:bodyPr/>
          <a:lstStyle/>
          <a:p>
            <a:r>
              <a:rPr lang="en-US" sz="3000" dirty="0">
                <a:solidFill>
                  <a:schemeClr val="tx1"/>
                </a:solidFill>
              </a:rPr>
              <a:t>The importance of the computation graph comes from the backward pass</a:t>
            </a:r>
            <a:endParaRPr lang="en-US" sz="3000" dirty="0">
              <a:solidFill>
                <a:schemeClr val="tx1"/>
              </a:solidFill>
            </a:endParaRPr>
          </a:p>
          <a:p>
            <a:r>
              <a:rPr lang="en-US" sz="3000" dirty="0">
                <a:solidFill>
                  <a:schemeClr val="tx1"/>
                </a:solidFill>
              </a:rPr>
              <a:t>This is used to compute the derivatives that we’ll need for the weight update. </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2686050" y="340763"/>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3572069" y="999976"/>
            <a:ext cx="2305050" cy="1649141"/>
          </a:xfrm>
          <a:prstGeom prst="rect">
            <a:avLst/>
          </a:prstGeom>
        </p:spPr>
      </p:pic>
      <mc:AlternateContent xmlns:mc="http://schemas.openxmlformats.org/markup-compatibility/2006">
        <mc:Choice xmlns:a14="http://schemas.microsoft.com/office/drawing/2010/main" Requires="a14">
          <p:sp>
            <p:nvSpPr>
              <p:cNvPr id="3" name="Rectangle 2"/>
              <p:cNvSpPr/>
              <p:nvPr/>
            </p:nvSpPr>
            <p:spPr>
              <a:xfrm>
                <a:off x="1066800" y="3861518"/>
                <a:ext cx="7594082" cy="1004699"/>
              </a:xfrm>
              <a:prstGeom prst="rect">
                <a:avLst/>
              </a:prstGeom>
            </p:spPr>
            <p:txBody>
              <a:bodyPr wrap="square">
                <a:spAutoFit/>
              </a:bodyPr>
              <a:lstStyle/>
              <a:p>
                <a:r>
                  <a:rPr lang="en-US" sz="2400" dirty="0">
                    <a:latin typeface="NimbusRomNo9L"/>
                  </a:rPr>
                  <a:t>The derivative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𝐿</m:t>
                        </m:r>
                      </m:num>
                      <m:den>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𝑎</m:t>
                        </m:r>
                      </m:den>
                    </m:f>
                  </m:oMath>
                </a14:m>
                <a:r>
                  <a:rPr lang="en-US" sz="2400" dirty="0">
                    <a:latin typeface="NimbusRomNo9L"/>
                  </a:rPr>
                  <a:t>, tells us how much a small change in </a:t>
                </a:r>
                <a:r>
                  <a:rPr lang="en-US" sz="2400" i="1" dirty="0">
                    <a:latin typeface="NimbusRomNo9L"/>
                  </a:rPr>
                  <a:t>a </a:t>
                </a:r>
                <a:r>
                  <a:rPr lang="en-US" sz="2400" dirty="0">
                    <a:latin typeface="NimbusRomNo9L"/>
                  </a:rPr>
                  <a:t>affects </a:t>
                </a:r>
                <a:r>
                  <a:rPr lang="en-US" sz="2400" i="1" dirty="0">
                    <a:latin typeface="NimbusRomNo9L"/>
                  </a:rPr>
                  <a:t>L</a:t>
                </a:r>
                <a:r>
                  <a:rPr lang="en-US" sz="2400" dirty="0">
                    <a:latin typeface="NimbusRomNo9L"/>
                  </a:rPr>
                  <a:t>. </a:t>
                </a:r>
                <a:endParaRPr lang="en-US" sz="2400" dirty="0">
                  <a:latin typeface="NimbusRomNo9L"/>
                </a:endParaRPr>
              </a:p>
            </p:txBody>
          </p:sp>
        </mc:Choice>
        <mc:Fallback>
          <p:sp>
            <p:nvSpPr>
              <p:cNvPr id="3" name="Rectangle 2"/>
              <p:cNvSpPr>
                <a:spLocks noRot="1" noChangeAspect="1" noMove="1" noResize="1" noEditPoints="1" noAdjustHandles="1" noChangeArrowheads="1" noChangeShapeType="1" noTextEdit="1"/>
              </p:cNvSpPr>
              <p:nvPr/>
            </p:nvSpPr>
            <p:spPr>
              <a:xfrm>
                <a:off x="1066800" y="3861518"/>
                <a:ext cx="7594082" cy="1004699"/>
              </a:xfrm>
              <a:prstGeom prst="rect">
                <a:avLst/>
              </a:prstGeom>
              <a:blipFill rotWithShape="1">
                <a:blip r:embed="rId3"/>
                <a:stretch>
                  <a:fillRect t="-8" r="2" b="21"/>
                </a:stretch>
              </a:blipFill>
            </p:spPr>
            <p:txBody>
              <a:bodyPr/>
              <a:lstStyle/>
              <a:p>
                <a:r>
                  <a:rPr lang="en-GB" altLang="en-US">
                    <a:noFill/>
                  </a:rPr>
                  <a:t> </a:t>
                </a:r>
              </a:p>
            </p:txBody>
          </p:sp>
        </mc:Fallback>
      </mc:AlternateContent>
      <p:sp>
        <p:nvSpPr>
          <p:cNvPr id="7" name="TextBox 6"/>
          <p:cNvSpPr txBox="1"/>
          <p:nvPr/>
        </p:nvSpPr>
        <p:spPr>
          <a:xfrm>
            <a:off x="1066800" y="2965550"/>
            <a:ext cx="5486400" cy="461665"/>
          </a:xfrm>
          <a:prstGeom prst="rect">
            <a:avLst/>
          </a:prstGeom>
          <a:noFill/>
        </p:spPr>
        <p:txBody>
          <a:bodyPr wrap="square" rtlCol="0">
            <a:spAutoFit/>
          </a:bodyPr>
          <a:lstStyle/>
          <a:p>
            <a:r>
              <a:rPr lang="en-US" sz="2400" dirty="0"/>
              <a:t>We want:</a:t>
            </a:r>
            <a:endParaRPr lang="en-US" sz="2400" i="1"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2883838"/>
            <a:ext cx="2583708" cy="62509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chain rule</a:t>
            </a:r>
            <a:endParaRPr lang="en-US" dirty="0"/>
          </a:p>
        </p:txBody>
      </p:sp>
      <p:sp>
        <p:nvSpPr>
          <p:cNvPr id="3" name="Content Placeholder 2"/>
          <p:cNvSpPr>
            <a:spLocks noGrp="1"/>
          </p:cNvSpPr>
          <p:nvPr>
            <p:ph idx="1"/>
          </p:nvPr>
        </p:nvSpPr>
        <p:spPr>
          <a:xfrm>
            <a:off x="822962" y="1200150"/>
            <a:ext cx="7863839" cy="3429000"/>
          </a:xfrm>
        </p:spPr>
        <p:txBody>
          <a:bodyPr>
            <a:normAutofit lnSpcReduction="10000"/>
          </a:bodyPr>
          <a:lstStyle/>
          <a:p>
            <a:r>
              <a:rPr lang="en-US" dirty="0"/>
              <a:t>Computing the derivative of a composite function:</a:t>
            </a:r>
            <a:endParaRPr lang="en-US" dirty="0"/>
          </a:p>
          <a:p>
            <a:endParaRPr lang="en-US" dirty="0"/>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v</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f </a:t>
            </a:r>
            <a:r>
              <a:rPr lang="en-US" dirty="0">
                <a:latin typeface="Times New Roman" panose="02020603050405020304" pitchFamily="18" charset="0"/>
                <a:cs typeface="Times New Roman" panose="02020603050405020304" pitchFamily="18" charset="0"/>
              </a:rPr>
              <a:t>(</a:t>
            </a:r>
            <a:r>
              <a:rPr lang="en-US" i="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 </a:t>
            </a:r>
            <a:r>
              <a:rPr lang="en-US" i="1" dirty="0">
                <a:latin typeface="Times New Roman" panose="02020603050405020304" pitchFamily="18" charset="0"/>
                <a:cs typeface="Times New Roman" panose="02020603050405020304" pitchFamily="18" charset="0"/>
              </a:rPr>
              <a:t>u(v(w(x)</a:t>
            </a:r>
            <a:r>
              <a:rPr lang="en-US"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11620" y="2056073"/>
            <a:ext cx="2205225" cy="801900"/>
          </a:xfrm>
          <a:prstGeom prst="rect">
            <a:avLst/>
          </a:prstGeo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19" y="3342611"/>
            <a:ext cx="2940300" cy="801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
            <a:extLst>
              <a:ext uri="{28A0092B-C50C-407E-A947-70E740481C1C}">
                <a14:useLocalDpi xmlns:a14="http://schemas.microsoft.com/office/drawing/2010/main" val="0"/>
              </a:ext>
            </a:extLst>
          </a:blip>
          <a:srcRect r="15863"/>
          <a:stretch>
            <a:fillRect/>
          </a:stretch>
        </p:blipFill>
        <p:spPr>
          <a:xfrm>
            <a:off x="3981450" y="2149476"/>
            <a:ext cx="971550" cy="893988"/>
          </a:xfrm>
          <a:prstGeom prst="rect">
            <a:avLst/>
          </a:prstGeom>
        </p:spPr>
      </p:pic>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2"/>
          <a:stretch>
            <a:fillRect/>
          </a:stretch>
        </p:blipFill>
        <p:spPr>
          <a:xfrm>
            <a:off x="2686050" y="340763"/>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3"/>
          <a:stretch>
            <a:fillRect/>
          </a:stretch>
        </p:blipFill>
        <p:spPr>
          <a:xfrm>
            <a:off x="381000" y="1090022"/>
            <a:ext cx="2305050" cy="164914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59146"/>
          <a:stretch>
            <a:fillRect/>
          </a:stretch>
        </p:blipFill>
        <p:spPr>
          <a:xfrm>
            <a:off x="3924302" y="3104400"/>
            <a:ext cx="1129934" cy="1795953"/>
          </a:xfrm>
          <a:prstGeom prst="rect">
            <a:avLst/>
          </a:prstGeom>
        </p:spPr>
      </p:pic>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80722"/>
          <a:stretch>
            <a:fillRect/>
          </a:stretch>
        </p:blipFill>
        <p:spPr>
          <a:xfrm>
            <a:off x="5054235" y="2124651"/>
            <a:ext cx="222615" cy="893988"/>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44082"/>
          <a:stretch>
            <a:fillRect/>
          </a:stretch>
        </p:blipFill>
        <p:spPr>
          <a:xfrm>
            <a:off x="5029200" y="3049814"/>
            <a:ext cx="1546567" cy="17959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381000" y="823160"/>
            <a:ext cx="3338286" cy="438150"/>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stretch>
            <a:fillRect/>
          </a:stretch>
        </p:blipFill>
        <p:spPr>
          <a:xfrm>
            <a:off x="304800" y="1284372"/>
            <a:ext cx="2305050" cy="1649141"/>
          </a:xfrm>
          <a:prstGeom prst="rect">
            <a:avLst/>
          </a:prstGeom>
        </p:spPr>
      </p:pic>
      <p:pic>
        <p:nvPicPr>
          <p:cNvPr id="3" name="Picture 2"/>
          <p:cNvPicPr>
            <a:picLocks noChangeAspect="1"/>
          </p:cNvPicPr>
          <p:nvPr/>
        </p:nvPicPr>
        <p:blipFill>
          <a:blip r:embed="rId3"/>
          <a:stretch>
            <a:fillRect/>
          </a:stretch>
        </p:blipFill>
        <p:spPr>
          <a:xfrm>
            <a:off x="3200400" y="2409969"/>
            <a:ext cx="4953000" cy="245276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972051" y="280768"/>
            <a:ext cx="2305050" cy="149678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function the unit is computing</a:t>
            </a:r>
            <a:endParaRPr lang="en-US" dirty="0"/>
          </a:p>
        </p:txBody>
      </p:sp>
      <p:pic>
        <p:nvPicPr>
          <p:cNvPr id="4" name="Content Placeholder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611579" y="2286000"/>
            <a:ext cx="5655733" cy="914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1826724" y="914402"/>
            <a:ext cx="5688872" cy="3602441"/>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3893863" y="138037"/>
            <a:ext cx="1504949" cy="97724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542" y="81749"/>
            <a:ext cx="2453609" cy="1391599"/>
          </a:xfrm>
          <a:prstGeom prst="rect">
            <a:avLst/>
          </a:prstGeom>
        </p:spPr>
      </p:pic>
      <p:sp>
        <p:nvSpPr>
          <p:cNvPr id="9" name="Rectangle 8"/>
          <p:cNvSpPr/>
          <p:nvPr/>
        </p:nvSpPr>
        <p:spPr>
          <a:xfrm>
            <a:off x="2590800" y="4248150"/>
            <a:ext cx="4834546" cy="59669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4604692" y="3607746"/>
            <a:ext cx="4463108" cy="977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Example</a:t>
            </a:r>
            <a:endParaRPr lang="en-US" b="0" dirty="0"/>
          </a:p>
        </p:txBody>
      </p:sp>
      <p:pic>
        <p:nvPicPr>
          <p:cNvPr id="5" name="Content Placeholder 4"/>
          <p:cNvPicPr>
            <a:picLocks noGrp="1" noChangeAspect="1"/>
          </p:cNvPicPr>
          <p:nvPr>
            <p:ph idx="1"/>
          </p:nvPr>
        </p:nvPicPr>
        <p:blipFill>
          <a:blip r:embed="rId1"/>
          <a:stretch>
            <a:fillRect/>
          </a:stretch>
        </p:blipFill>
        <p:spPr>
          <a:xfrm>
            <a:off x="1545128" y="886566"/>
            <a:ext cx="6053746" cy="4137233"/>
          </a:xfrm>
          <a:prstGeom prst="rect">
            <a:avLst/>
          </a:prstGeom>
        </p:spPr>
      </p:pic>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Summary</a:t>
            </a:r>
            <a:endParaRPr lang="en-US" b="0" dirty="0"/>
          </a:p>
        </p:txBody>
      </p:sp>
      <p:sp>
        <p:nvSpPr>
          <p:cNvPr id="3" name="Content Placeholder 2"/>
          <p:cNvSpPr>
            <a:spLocks noGrp="1"/>
          </p:cNvSpPr>
          <p:nvPr>
            <p:ph idx="1"/>
          </p:nvPr>
        </p:nvSpPr>
        <p:spPr>
          <a:xfrm>
            <a:off x="822962" y="1200151"/>
            <a:ext cx="7978139" cy="3644690"/>
          </a:xfrm>
        </p:spPr>
        <p:txBody>
          <a:bodyPr>
            <a:normAutofit/>
          </a:bodyPr>
          <a:lstStyle/>
          <a:p>
            <a:r>
              <a:rPr lang="en-US" sz="2400" dirty="0"/>
              <a:t>For training, we need the derivative of the loss with respect to weights in early layers of the network </a:t>
            </a:r>
            <a:endParaRPr lang="en-US" sz="2400" dirty="0"/>
          </a:p>
          <a:p>
            <a:pPr marL="428625" indent="-428625">
              <a:buFont typeface="Arial" panose="020B0604020202020204" pitchFamily="34" charset="0"/>
              <a:buChar char="•"/>
            </a:pPr>
            <a:r>
              <a:rPr lang="en-US" sz="2400" dirty="0"/>
              <a:t>But loss is computed only at the very end of the network! </a:t>
            </a:r>
            <a:endParaRPr lang="en-US" sz="2400" dirty="0"/>
          </a:p>
          <a:p>
            <a:r>
              <a:rPr lang="en-US" sz="2400" dirty="0"/>
              <a:t>Solution: </a:t>
            </a:r>
            <a:r>
              <a:rPr lang="en-US" sz="2400" b="1" dirty="0"/>
              <a:t>backward differentiation</a:t>
            </a:r>
            <a:endParaRPr lang="en-US" sz="2400" b="1" dirty="0"/>
          </a:p>
          <a:p>
            <a:r>
              <a:rPr lang="en-US" sz="2400" dirty="0"/>
              <a:t>Given a computation graph and the derivatives of all the functions in it we can automatically compute the derivative of the loss with respect to these early weights.</a:t>
            </a:r>
            <a:endParaRPr lang="en-US" sz="2400" dirty="0"/>
          </a:p>
          <a:p>
            <a:endParaRPr lang="en-US" sz="2400" dirty="0"/>
          </a:p>
        </p:txBody>
      </p:sp>
      <p:sp>
        <p:nvSpPr>
          <p:cNvPr id="4" name="Slide Number Placeholder 3"/>
          <p:cNvSpPr>
            <a:spLocks noGrp="1"/>
          </p:cNvSpPr>
          <p:nvPr>
            <p:ph type="sldNum" sz="quarter" idx="12"/>
          </p:nvPr>
        </p:nvSpPr>
        <p:spPr/>
        <p:txBody>
          <a:bodyPr/>
          <a:lstStyle/>
          <a:p>
            <a:pPr>
              <a:defRPr/>
            </a:pPr>
            <a:fld id="{713DD8BE-556E-3440-9013-11CC5588178D}" type="slidenum">
              <a:rPr lang="en-US" smtClean="0"/>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fontScale="90000"/>
          </a:bodyPr>
          <a:lstStyle/>
          <a:p>
            <a:r>
              <a:rPr lang="en-US" sz="3000" dirty="0">
                <a:solidFill>
                  <a:schemeClr val="bg1"/>
                </a:solidFill>
                <a:ea typeface="Franklin Gothic Book" panose="020B0503020102020204" charset="0"/>
                <a:cs typeface="Franklin Gothic Book" panose="020B0503020102020204" charset="0"/>
              </a:rPr>
              <a:t>Simple Neural Networks and Neural Language Models</a:t>
            </a:r>
            <a:endParaRPr lang="en-US" sz="3000" dirty="0">
              <a:solidFill>
                <a:schemeClr val="bg1"/>
              </a:solidFill>
            </a:endParaRPr>
          </a:p>
        </p:txBody>
      </p:sp>
      <p:sp>
        <p:nvSpPr>
          <p:cNvPr id="3" name="Subtitle 2"/>
          <p:cNvSpPr>
            <a:spLocks noGrp="1"/>
          </p:cNvSpPr>
          <p:nvPr>
            <p:ph idx="1"/>
          </p:nvPr>
        </p:nvSpPr>
        <p:spPr/>
        <p:txBody>
          <a:bodyPr>
            <a:normAutofit/>
          </a:bodyPr>
          <a:lstStyle/>
          <a:p>
            <a:r>
              <a:rPr lang="en-US" sz="3000" dirty="0">
                <a:solidFill>
                  <a:schemeClr val="tx2"/>
                </a:solidFill>
              </a:rPr>
              <a:t>Computation Graphs and Backward Differentiation</a:t>
            </a:r>
            <a:endParaRPr lang="en-US" sz="3000" dirty="0">
              <a:solidFill>
                <a:schemeClr val="tx2"/>
              </a:solidFill>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0" dirty="0"/>
              <a:t>Final unit again</a:t>
            </a:r>
            <a:endParaRPr lang="en-US" sz="2400" dirty="0"/>
          </a:p>
        </p:txBody>
      </p:sp>
      <p:sp>
        <p:nvSpPr>
          <p:cNvPr id="6" name="Slide Number Placeholder 5"/>
          <p:cNvSpPr>
            <a:spLocks noGrp="1"/>
          </p:cNvSpPr>
          <p:nvPr>
            <p:ph type="sldNum" sz="quarter" idx="12"/>
          </p:nvPr>
        </p:nvSpPr>
        <p:spPr/>
        <p:txBody>
          <a:bodyPr/>
          <a:lstStyle/>
          <a:p>
            <a:pPr>
              <a:defRPr/>
            </a:pPr>
            <a:fld id="{713DD8BE-556E-3440-9013-11CC5588178D}" type="slidenum">
              <a:rPr lang="en-US" smtClean="0"/>
            </a:fld>
            <a:endParaRPr lang="en-US"/>
          </a:p>
        </p:txBody>
      </p:sp>
      <p:pic>
        <p:nvPicPr>
          <p:cNvPr id="9" name="Picture 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607284" y="1008612"/>
            <a:ext cx="3592724" cy="3674377"/>
          </a:xfrm>
          <a:prstGeom prst="rect">
            <a:avLst/>
          </a:prstGeom>
        </p:spPr>
      </p:pic>
      <p:cxnSp>
        <p:nvCxnSpPr>
          <p:cNvPr id="19" name="Straight Arrow Connector 18"/>
          <p:cNvCxnSpPr>
            <a:stCxn id="14" idx="3"/>
          </p:cNvCxnSpPr>
          <p:nvPr/>
        </p:nvCxnSpPr>
        <p:spPr bwMode="auto">
          <a:xfrm>
            <a:off x="1427397" y="2592154"/>
            <a:ext cx="249004" cy="2113196"/>
          </a:xfrm>
          <a:prstGeom prst="straightConnector1">
            <a:avLst/>
          </a:prstGeom>
          <a:noFill/>
          <a:ln w="9525" cap="flat" cmpd="sng" algn="ctr">
            <a:noFill/>
            <a:prstDash val="solid"/>
            <a:round/>
            <a:headEnd type="none" w="med" len="med"/>
            <a:tailEnd type="arrow"/>
          </a:ln>
          <a:effectLst/>
        </p:spPr>
      </p:cxnSp>
      <p:sp>
        <p:nvSpPr>
          <p:cNvPr id="51" name="TextBox 50"/>
          <p:cNvSpPr txBox="1"/>
          <p:nvPr/>
        </p:nvSpPr>
        <p:spPr>
          <a:xfrm>
            <a:off x="2819401" y="3671861"/>
            <a:ext cx="1365630" cy="523220"/>
          </a:xfrm>
          <a:prstGeom prst="rect">
            <a:avLst/>
          </a:prstGeom>
          <a:noFill/>
        </p:spPr>
        <p:txBody>
          <a:bodyPr wrap="none" rtlCol="0">
            <a:spAutoFit/>
          </a:bodyPr>
          <a:lstStyle/>
          <a:p>
            <a:r>
              <a:rPr lang="en-US" sz="2800" dirty="0">
                <a:solidFill>
                  <a:srgbClr val="981535"/>
                </a:solidFill>
              </a:rPr>
              <a:t>Weights</a:t>
            </a:r>
            <a:endParaRPr lang="en-US" sz="2800" dirty="0">
              <a:solidFill>
                <a:srgbClr val="981535"/>
              </a:solidFill>
            </a:endParaRPr>
          </a:p>
        </p:txBody>
      </p:sp>
      <p:sp>
        <p:nvSpPr>
          <p:cNvPr id="52" name="TextBox 51"/>
          <p:cNvSpPr txBox="1"/>
          <p:nvPr/>
        </p:nvSpPr>
        <p:spPr>
          <a:xfrm>
            <a:off x="2438400" y="4171950"/>
            <a:ext cx="1750992" cy="523220"/>
          </a:xfrm>
          <a:prstGeom prst="rect">
            <a:avLst/>
          </a:prstGeom>
          <a:noFill/>
        </p:spPr>
        <p:txBody>
          <a:bodyPr wrap="none" rtlCol="0">
            <a:spAutoFit/>
          </a:bodyPr>
          <a:lstStyle/>
          <a:p>
            <a:r>
              <a:rPr lang="en-US" sz="2800" dirty="0">
                <a:solidFill>
                  <a:srgbClr val="981535"/>
                </a:solidFill>
              </a:rPr>
              <a:t>Input layer</a:t>
            </a:r>
            <a:endParaRPr lang="en-US" sz="2800" dirty="0">
              <a:solidFill>
                <a:srgbClr val="981535"/>
              </a:solidFill>
            </a:endParaRPr>
          </a:p>
        </p:txBody>
      </p:sp>
      <p:sp>
        <p:nvSpPr>
          <p:cNvPr id="53" name="TextBox 52"/>
          <p:cNvSpPr txBox="1"/>
          <p:nvPr/>
        </p:nvSpPr>
        <p:spPr>
          <a:xfrm>
            <a:off x="2514600" y="2928911"/>
            <a:ext cx="2286716" cy="523220"/>
          </a:xfrm>
          <a:prstGeom prst="rect">
            <a:avLst/>
          </a:prstGeom>
          <a:noFill/>
        </p:spPr>
        <p:txBody>
          <a:bodyPr wrap="none" rtlCol="0">
            <a:spAutoFit/>
          </a:bodyPr>
          <a:lstStyle/>
          <a:p>
            <a:r>
              <a:rPr lang="en-US" sz="2800" dirty="0">
                <a:solidFill>
                  <a:srgbClr val="981535"/>
                </a:solidFill>
              </a:rPr>
              <a:t>Weighted sum</a:t>
            </a:r>
            <a:endParaRPr lang="en-US" sz="2800" dirty="0">
              <a:solidFill>
                <a:srgbClr val="981535"/>
              </a:solidFill>
            </a:endParaRPr>
          </a:p>
        </p:txBody>
      </p:sp>
      <p:sp>
        <p:nvSpPr>
          <p:cNvPr id="54" name="TextBox 53"/>
          <p:cNvSpPr txBox="1"/>
          <p:nvPr/>
        </p:nvSpPr>
        <p:spPr>
          <a:xfrm>
            <a:off x="567536" y="2007326"/>
            <a:ext cx="4547463" cy="523220"/>
          </a:xfrm>
          <a:prstGeom prst="rect">
            <a:avLst/>
          </a:prstGeom>
          <a:noFill/>
        </p:spPr>
        <p:txBody>
          <a:bodyPr wrap="none" rtlCol="0">
            <a:spAutoFit/>
          </a:bodyPr>
          <a:lstStyle/>
          <a:p>
            <a:r>
              <a:rPr lang="en-US" sz="2800" dirty="0">
                <a:solidFill>
                  <a:srgbClr val="981535"/>
                </a:solidFill>
              </a:rPr>
              <a:t>Non-linear activation function</a:t>
            </a:r>
            <a:endParaRPr lang="en-US" sz="2800" dirty="0">
              <a:solidFill>
                <a:srgbClr val="981535"/>
              </a:solidFill>
            </a:endParaRPr>
          </a:p>
        </p:txBody>
      </p:sp>
      <p:sp>
        <p:nvSpPr>
          <p:cNvPr id="55" name="TextBox 54"/>
          <p:cNvSpPr txBox="1"/>
          <p:nvPr/>
        </p:nvSpPr>
        <p:spPr>
          <a:xfrm>
            <a:off x="1828800" y="971550"/>
            <a:ext cx="2088585" cy="523220"/>
          </a:xfrm>
          <a:prstGeom prst="rect">
            <a:avLst/>
          </a:prstGeom>
          <a:noFill/>
        </p:spPr>
        <p:txBody>
          <a:bodyPr wrap="none" rtlCol="0">
            <a:spAutoFit/>
          </a:bodyPr>
          <a:lstStyle/>
          <a:p>
            <a:r>
              <a:rPr lang="en-US" sz="2800" dirty="0">
                <a:solidFill>
                  <a:srgbClr val="981535"/>
                </a:solidFill>
              </a:rPr>
              <a:t>Output value</a:t>
            </a:r>
            <a:endParaRPr lang="en-US" sz="2800" dirty="0">
              <a:solidFill>
                <a:srgbClr val="981535"/>
              </a:solidFill>
            </a:endParaRPr>
          </a:p>
        </p:txBody>
      </p:sp>
      <p:sp>
        <p:nvSpPr>
          <p:cNvPr id="11" name="TextBox 10"/>
          <p:cNvSpPr txBox="1"/>
          <p:nvPr/>
        </p:nvSpPr>
        <p:spPr>
          <a:xfrm>
            <a:off x="7258052" y="3543300"/>
            <a:ext cx="768159" cy="523220"/>
          </a:xfrm>
          <a:prstGeom prst="rect">
            <a:avLst/>
          </a:prstGeom>
          <a:noFill/>
        </p:spPr>
        <p:txBody>
          <a:bodyPr wrap="none" rtlCol="0">
            <a:spAutoFit/>
          </a:bodyPr>
          <a:lstStyle/>
          <a:p>
            <a:r>
              <a:rPr lang="en-US" sz="2800" dirty="0">
                <a:solidFill>
                  <a:srgbClr val="981535"/>
                </a:solidFill>
              </a:rPr>
              <a:t>bias</a:t>
            </a:r>
            <a:endParaRPr lang="en-US" sz="2800" dirty="0">
              <a:solidFill>
                <a:srgbClr val="98153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1004255"/>
            <a:ext cx="7543801" cy="3657600"/>
          </a:xfrm>
        </p:spPr>
        <p:txBody>
          <a:bodyPr/>
          <a:lstStyle/>
          <a:p>
            <a:r>
              <a:rPr lang="en-US" i="1" dirty="0"/>
              <a:t>Suppose a unit has:</a:t>
            </a:r>
            <a:endParaRPr lang="en-US" i="1" dirty="0"/>
          </a:p>
          <a:p>
            <a:r>
              <a:rPr lang="en-US" i="1" dirty="0">
                <a:latin typeface="Courier" pitchFamily="2" charset="0"/>
              </a:rPr>
              <a:t>w </a:t>
            </a:r>
            <a:r>
              <a:rPr lang="en-US" dirty="0">
                <a:latin typeface="Courier" pitchFamily="2" charset="0"/>
              </a:rPr>
              <a:t>= [0.2,0.3,0.9] </a:t>
            </a:r>
            <a:endParaRPr lang="en-US" dirty="0">
              <a:latin typeface="Courier" pitchFamily="2" charset="0"/>
            </a:endParaRPr>
          </a:p>
          <a:p>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input x:</a:t>
            </a:r>
            <a:endParaRPr lang="en-US" dirty="0"/>
          </a:p>
          <a:p>
            <a:r>
              <a:rPr lang="en-US" i="1" dirty="0">
                <a:latin typeface="Courier" pitchFamily="2" charset="0"/>
              </a:rPr>
              <a:t>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endParaRPr lang="en-US" dirty="0"/>
          </a:p>
        </p:txBody>
      </p:sp>
      <p:sp>
        <p:nvSpPr>
          <p:cNvPr id="3" name="Content Placeholder 2"/>
          <p:cNvSpPr>
            <a:spLocks noGrp="1"/>
          </p:cNvSpPr>
          <p:nvPr>
            <p:ph idx="1"/>
          </p:nvPr>
        </p:nvSpPr>
        <p:spPr>
          <a:xfrm>
            <a:off x="914401" y="798320"/>
            <a:ext cx="7543801" cy="3863535"/>
          </a:xfrm>
        </p:spPr>
        <p:txBody>
          <a:bodyPr/>
          <a:lstStyle/>
          <a:p>
            <a:r>
              <a:rPr lang="en-US" i="1" dirty="0"/>
              <a:t>Suppose a unit has:</a:t>
            </a:r>
            <a:endParaRPr lang="en-US" i="1" dirty="0"/>
          </a:p>
          <a:p>
            <a:pPr marL="728345" indent="0"/>
            <a:r>
              <a:rPr lang="en-US" i="1" dirty="0">
                <a:latin typeface="Courier" pitchFamily="2" charset="0"/>
              </a:rPr>
              <a:t>w </a:t>
            </a:r>
            <a:r>
              <a:rPr lang="en-US" dirty="0">
                <a:latin typeface="Courier" pitchFamily="2" charset="0"/>
              </a:rPr>
              <a:t>= [0.2,0.3,0.9] </a:t>
            </a:r>
            <a:endParaRPr lang="en-US" dirty="0">
              <a:latin typeface="Courier" pitchFamily="2" charset="0"/>
            </a:endParaRPr>
          </a:p>
          <a:p>
            <a:pPr marL="728345" indent="0"/>
            <a:r>
              <a:rPr lang="en-US" i="1" dirty="0">
                <a:latin typeface="Courier" pitchFamily="2" charset="0"/>
              </a:rPr>
              <a:t>b </a:t>
            </a:r>
            <a:r>
              <a:rPr lang="en-US" dirty="0">
                <a:latin typeface="Courier" pitchFamily="2" charset="0"/>
              </a:rPr>
              <a:t>= 0.5 </a:t>
            </a:r>
            <a:endParaRPr lang="en-US" dirty="0">
              <a:latin typeface="Courier" pitchFamily="2" charset="0"/>
            </a:endParaRPr>
          </a:p>
          <a:p>
            <a:r>
              <a:rPr lang="en-US" dirty="0"/>
              <a:t>What happens with the following input x?</a:t>
            </a:r>
            <a:endParaRPr lang="en-US" dirty="0"/>
          </a:p>
          <a:p>
            <a:r>
              <a:rPr lang="en-US" i="1" dirty="0">
                <a:latin typeface="Courier" pitchFamily="2" charset="0"/>
              </a:rPr>
              <a:t>		x </a:t>
            </a:r>
            <a:r>
              <a:rPr lang="en-US" dirty="0">
                <a:latin typeface="Courier" pitchFamily="2" charset="0"/>
              </a:rPr>
              <a:t>= [0.5,0.6,0.1] </a:t>
            </a:r>
            <a:endParaRPr lang="en-US" dirty="0">
              <a:latin typeface="Courier" pitchFamily="2" charset="0"/>
            </a:endParaRPr>
          </a:p>
          <a:p>
            <a:endParaRPr lang="en-US" dirty="0"/>
          </a:p>
          <a:p>
            <a:endParaRPr lang="en-US" dirty="0"/>
          </a:p>
        </p:txBody>
      </p:sp>
      <p:pic>
        <p:nvPicPr>
          <p:cNvPr id="4" name="Picture 3"/>
          <p:cNvPicPr>
            <a:picLocks noChangeAspect="1"/>
          </p:cNvPicPr>
          <p:nvPr/>
        </p:nvPicPr>
        <p:blipFill>
          <a:blip r:embed="rId1"/>
          <a:stretch>
            <a:fillRect/>
          </a:stretch>
        </p:blipFill>
        <p:spPr>
          <a:xfrm>
            <a:off x="389498" y="3444468"/>
            <a:ext cx="2667496" cy="900713"/>
          </a:xfrm>
          <a:prstGeom prst="rect">
            <a:avLst/>
          </a:prstGeom>
        </p:spPr>
      </p:pic>
      <p:pic>
        <p:nvPicPr>
          <p:cNvPr id="6" name="Picture 5"/>
          <p:cNvPicPr>
            <a:picLocks noChangeAspect="1"/>
          </p:cNvPicPr>
          <p:nvPr/>
        </p:nvPicPr>
        <p:blipFill>
          <a:blip r:embed="rId2"/>
          <a:stretch>
            <a:fillRect/>
          </a:stretch>
        </p:blipFill>
        <p:spPr>
          <a:xfrm>
            <a:off x="3204637" y="3479110"/>
            <a:ext cx="2182496" cy="831428"/>
          </a:xfrm>
          <a:prstGeom prst="rect">
            <a:avLst/>
          </a:prstGeom>
        </p:spPr>
      </p:pic>
    </p:spTree>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9022</Words>
  <Application>WPS Presentation</Application>
  <PresentationFormat>On-screen Show (16:9)</PresentationFormat>
  <Paragraphs>746</Paragraphs>
  <Slides>63</Slides>
  <Notes>63</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63</vt:i4>
      </vt:variant>
    </vt:vector>
  </HeadingPairs>
  <TitlesOfParts>
    <vt:vector size="81" baseType="lpstr">
      <vt:lpstr>Arial</vt:lpstr>
      <vt:lpstr>SimSun</vt:lpstr>
      <vt:lpstr>Wingdings</vt:lpstr>
      <vt:lpstr>Calibri</vt:lpstr>
      <vt:lpstr>Franklin Gothic Book</vt:lpstr>
      <vt:lpstr>Calibri</vt:lpstr>
      <vt:lpstr>Courier</vt:lpstr>
      <vt:lpstr>Courier New</vt:lpstr>
      <vt:lpstr>Calibri Light</vt:lpstr>
      <vt:lpstr>Microsoft YaHei</vt:lpstr>
      <vt:lpstr>Arial Unicode MS</vt:lpstr>
      <vt:lpstr>Tahoma</vt:lpstr>
      <vt:lpstr>Times New Roman</vt:lpstr>
      <vt:lpstr>Cambria Math</vt:lpstr>
      <vt:lpstr>MS PGothic</vt:lpstr>
      <vt:lpstr>NimbusRomNo9L</vt:lpstr>
      <vt:lpstr>Liberation Mono</vt:lpstr>
      <vt:lpstr>1_Retrospect</vt:lpstr>
      <vt:lpstr>Simple Neural Networks and Neural Language Models</vt:lpstr>
      <vt:lpstr>This is in your brain</vt:lpstr>
      <vt:lpstr>Neural Network Unit This is not in your brain</vt:lpstr>
      <vt:lpstr>Neural unit</vt:lpstr>
      <vt:lpstr>Non-Linear Activation Functions</vt:lpstr>
      <vt:lpstr>Final function the unit is computing</vt:lpstr>
      <vt:lpstr>Final unit again</vt:lpstr>
      <vt:lpstr>An example</vt:lpstr>
      <vt:lpstr>An example</vt:lpstr>
      <vt:lpstr>An example</vt:lpstr>
      <vt:lpstr>An example</vt:lpstr>
      <vt:lpstr>Non-Linear Activation Functions besides sigmoid</vt:lpstr>
      <vt:lpstr>Simple Neural Networks and Neural Language Models</vt:lpstr>
      <vt:lpstr>Feedforward Neural Networks</vt:lpstr>
      <vt:lpstr>Binary Logistic Regression as a 1-layer Network</vt:lpstr>
      <vt:lpstr>Multinomial Logistic Regression as a 1-layer Network</vt:lpstr>
      <vt:lpstr>Reminder: softmax: a generalization of sigmoid</vt:lpstr>
      <vt:lpstr>Two-Layer Network with scalar output</vt:lpstr>
      <vt:lpstr>Two-Layer Network with scalar output</vt:lpstr>
      <vt:lpstr>Two-Layer Network with scalar output</vt:lpstr>
      <vt:lpstr>Two-Layer Network with softmax output</vt:lpstr>
      <vt:lpstr>Multi-layer Notation</vt:lpstr>
      <vt:lpstr>Multi Layer Notation</vt:lpstr>
      <vt:lpstr>Replacing the bias unit</vt:lpstr>
      <vt:lpstr>Replacing the bias unit</vt:lpstr>
      <vt:lpstr>Replacing the bias unit</vt:lpstr>
      <vt:lpstr>Simple Neural Networks and Neural Language Models</vt:lpstr>
      <vt:lpstr>Simple Neural Networks and Neural Language Models</vt:lpstr>
      <vt:lpstr>Use cases for feedforward networks</vt:lpstr>
      <vt:lpstr>Classification: Sentiment Analysis</vt:lpstr>
      <vt:lpstr>Sentiment Features</vt:lpstr>
      <vt:lpstr>Feedforward nets for simple classification</vt:lpstr>
      <vt:lpstr>Even better: representation learning</vt:lpstr>
      <vt:lpstr>Neural Net Classification with embeddings as input features!</vt:lpstr>
      <vt:lpstr>Issue: texts come in different sizes</vt:lpstr>
      <vt:lpstr>Reminder: Multiclass Outputs</vt:lpstr>
      <vt:lpstr>Neural Language Models (LMs)</vt:lpstr>
      <vt:lpstr>Simple feedforward Neural Language Models</vt:lpstr>
      <vt:lpstr>Neural Language Model </vt:lpstr>
      <vt:lpstr>Why Neural LMs work better than N-gram LMs</vt:lpstr>
      <vt:lpstr>Simple Neural Networks and Neural Language Models</vt:lpstr>
      <vt:lpstr>Simple Neural Networks and Neural Language Models</vt:lpstr>
      <vt:lpstr>Intuition: training a 2-layer Network</vt:lpstr>
      <vt:lpstr>Intuition: Training a 2-layer network</vt:lpstr>
      <vt:lpstr>Reminder: Loss Function for binary logistic regression</vt:lpstr>
      <vt:lpstr>Reminder: gradient descent for weight updates</vt:lpstr>
      <vt:lpstr>Where did that derivative come from?</vt:lpstr>
      <vt:lpstr>How can I find that gradient for every weight in the network?</vt:lpstr>
      <vt:lpstr>Simple Neural Networks and Neural Language Models</vt:lpstr>
      <vt:lpstr>Simple Neural Networks and Neural Language Models</vt:lpstr>
      <vt:lpstr>Why Computation Graphs</vt:lpstr>
      <vt:lpstr>Computation Graphs</vt:lpstr>
      <vt:lpstr>Example: </vt:lpstr>
      <vt:lpstr>Example: </vt:lpstr>
      <vt:lpstr>Backwards differentiation in computation graphs</vt:lpstr>
      <vt:lpstr>Example</vt:lpstr>
      <vt:lpstr>The chain rule</vt:lpstr>
      <vt:lpstr>Example</vt:lpstr>
      <vt:lpstr>Example</vt:lpstr>
      <vt:lpstr>Example</vt:lpstr>
      <vt:lpstr>Example</vt:lpstr>
      <vt:lpstr>Summary</vt:lpstr>
      <vt:lpstr>Simple Neural Networks and Neural Language Models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Neural Networks and Neural Language Models</dc:title>
  <dc:creator>Dan Jurafsky</dc:creator>
  <dc:subject>Speech and Language Processing</dc:subject>
  <cp:lastModifiedBy>Motaz Saad (‫معتز سعد</cp:lastModifiedBy>
  <cp:revision>1997</cp:revision>
  <cp:lastPrinted>2021-04-28T21:12:00Z</cp:lastPrinted>
  <dcterms:created xsi:type="dcterms:W3CDTF">2009-06-12T17:14:00Z</dcterms:created>
  <dcterms:modified xsi:type="dcterms:W3CDTF">2025-08-25T05:16:43Z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85BC158D80CA48BCB86A2A7B738935F3_12</vt:lpwstr>
  </property>
  <property fmtid="{D5CDD505-2E9C-101B-9397-08002B2CF9AE}" pid="3" name="KSOProductBuildVer">
    <vt:lpwstr>2057-12.2.0.21936</vt:lpwstr>
  </property>
</Properties>
</file>